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79" r:id="rId2"/>
    <p:sldId id="256" r:id="rId3"/>
    <p:sldId id="257" r:id="rId4"/>
    <p:sldId id="272" r:id="rId5"/>
    <p:sldId id="263" r:id="rId6"/>
    <p:sldId id="264" r:id="rId7"/>
    <p:sldId id="265" r:id="rId8"/>
    <p:sldId id="266" r:id="rId9"/>
    <p:sldId id="268" r:id="rId10"/>
    <p:sldId id="269" r:id="rId11"/>
    <p:sldId id="270" r:id="rId12"/>
    <p:sldId id="258" r:id="rId13"/>
    <p:sldId id="290" r:id="rId14"/>
    <p:sldId id="291" r:id="rId15"/>
    <p:sldId id="285" r:id="rId16"/>
    <p:sldId id="286" r:id="rId17"/>
    <p:sldId id="287" r:id="rId18"/>
    <p:sldId id="288" r:id="rId19"/>
    <p:sldId id="289" r:id="rId20"/>
    <p:sldId id="292" r:id="rId21"/>
    <p:sldId id="281" r:id="rId22"/>
    <p:sldId id="282" r:id="rId23"/>
    <p:sldId id="283" r:id="rId2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1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06A116-A175-4EEC-A57E-628CFFCFE38C}" type="datetimeFigureOut">
              <a:rPr lang="es-CO" smtClean="0"/>
              <a:t>26/10/2012</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8B6786-F84C-45F5-BB04-12804D3D3006}" type="slidenum">
              <a:rPr lang="es-CO" smtClean="0"/>
              <a:t>‹Nº›</a:t>
            </a:fld>
            <a:endParaRPr lang="es-CO"/>
          </a:p>
        </p:txBody>
      </p:sp>
    </p:spTree>
    <p:extLst>
      <p:ext uri="{BB962C8B-B14F-4D97-AF65-F5344CB8AC3E}">
        <p14:creationId xmlns:p14="http://schemas.microsoft.com/office/powerpoint/2010/main" val="2461820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918B6786-F84C-45F5-BB04-12804D3D3006}" type="slidenum">
              <a:rPr lang="es-CO" smtClean="0"/>
              <a:t>2</a:t>
            </a:fld>
            <a:endParaRPr lang="es-CO"/>
          </a:p>
        </p:txBody>
      </p:sp>
    </p:spTree>
    <p:extLst>
      <p:ext uri="{BB962C8B-B14F-4D97-AF65-F5344CB8AC3E}">
        <p14:creationId xmlns:p14="http://schemas.microsoft.com/office/powerpoint/2010/main" val="517973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One of the most famous examples of a species that is transitional between two major groups, is the 150 million year old Archaeopteryx. Archaeopteryx has several characteristic features seen in certain dinosaurs including teeth and a bony tail. However, it has more features that are characteristic of modern birds such as a wishbone, wings with flight feathers, and a partially reversed first toe. Although geologists classify Archaeopteryx as an early fossil bird they recognize that it is more closely related to the dinosaurs than any birds living today. Archaeopteryx therefore provides good evidence of the evolutionary transition from dinosaurs to birds.</a:t>
            </a: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D90EEC83-8B46-4E92-9068-1A948E705753}" type="slidenum">
              <a:rPr lang="en-US" sz="1200"/>
              <a:pPr/>
              <a:t>14</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In this third and final part of the talk, we’ll consider the evidence for evolution and reflect on the fact that Biology simply doesn’t make sense if we take Evolution out of the equation. One of the most striking pieces of evidence for evolution is the basic similarity of all living things. First of all, as we’ll already stressed, all living things pass on genetic information from generation to generation using the DNA molecule. However another basic shared characteristic is the use of the ATP molecule to carry energy around the cell. These two fundamental similarities suggest that all living things evolved from a single common ancestor.</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3839B7A8-F8D2-4850-BC6C-F0AEF12EC2A0}" type="slidenum">
              <a:rPr lang="en-US" sz="1200"/>
              <a:pPr/>
              <a:t>15</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latin typeface="Arial" charset="0"/>
              </a:rPr>
              <a:t>Presenter notes: If life was generated through evolution then we might also predict that closely related organisms will be more similar to one another than more distantly related organisms. This is borne out by comparison of the human genetic code with that of other organisms. These studies show that chimpanzees, our closest relations, are nearly genetically identical (their genes differ by only 1.2%) whereas the more distantly related mouse differs by some 15%.</a:t>
            </a: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6F469C0C-14E0-49C3-99D2-F44C1BB3BE86}" type="slidenum">
              <a:rPr lang="en-US" sz="1200"/>
              <a:pPr/>
              <a:t>16</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Very similar comparisons can be made based on anatomical evidence. For example the skeleton of humans is very similar to that of the gorilla, our close relative, but both are very different from the exoskeleton of the woodlouse. Yet even primates and woodlice share some basic anatomical characteristics such as bilateral symmetry suggesting that they are all related in the Tree of Life, albeit distantly. Here again is clear evidence for the inter-relatedness of all living things.</a:t>
            </a: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D42B6500-F4F0-4BB3-A257-78A56A05FCB4}" type="slidenum">
              <a:rPr lang="en-US" sz="1200"/>
              <a:pPr/>
              <a:t>17</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Another piece of evidence that supports evolution is the concept that biologists have called homology. Homology refers to an anatomical feature possessed by an ancestor that has subsequently been modified by its descendents for a specific function. Take, for example, the pentadactyl (or five fingered) limb. This is found in all vertebrates from fish to amphibians to reptiles to mammals to birds. This structure is easily recognizable in all these diverse groups of organisms but has been adapted to suit particular purposes in each. So we find it adapted as wings for flight in birds, as fins for swimming in fish, as scrapers for digging amongst moles and so on. As all these diverse organisms have the same anatomical blueprint, this strongly suggests they are inter-related.</a:t>
            </a: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C75F5566-642F-4E19-AD1D-601DD08238B3}" type="slidenum">
              <a:rPr lang="en-US" sz="1200"/>
              <a:pPr/>
              <a:t>18</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Whilst ancestral anatomical features can be adapted to new purposes (as we’ve just seen), they can also find themselves redundant altogether. Features that get sidelined by evolution in this way are called Vestigial Structures. One example is the human coccyx or tail bone which is a much reduced version of a bony tail possessed by our ancestors. Formerly adapted to aid balance and climbing, a tail has little function in human behaviour so has been selected against. It probably has been retained in a vestigial form because it has some use as a point for muscle attachment in the bottom. Another example of a vestigial human organ is the appendix.</a:t>
            </a:r>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99A109A0-9803-471C-8087-2C8D958E5A5D}" type="slidenum">
              <a:rPr lang="en-US" sz="1200"/>
              <a:pPr/>
              <a:t>19</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latin typeface="Arial" charset="0"/>
              </a:rPr>
              <a:t>Presenter notes: A rather different source of evidence in support of evolution comes from the geographic distribution of species today. If we take for example the case of marsupials, we see that this primitive group of mammals is found in the Americas and Australasia. Marsupials are not renowned as strong swimmers so this raises the questions as to how two populations came to be separated by the Pacific Ocean if they evolved from a common ancestor. However, this problem is resolved if we remember that the Earth’s continents have not remained stationary over time but have drifted around the surface of the Earth. During the Jurassic Period, 160 million years ago, all the Southern Hemisphere landmasses were joined together and you could have walked from Australia to South America across what is present day Antarctica. Fossil evidence shows that marsupials evolved in the Jurassic but after the continents started to break-up, the marsupials must have got separated into two populations, one in the Americas and the other in Australasia. In fact fossil marsupials have even been found in Antarctica and South Africa as well, providing evidence that that these continents acted as a land bridge connecting the two populations for a time.</a:t>
            </a:r>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FA450E76-A637-41EF-B53E-545DAFA220BA}" type="slidenum">
              <a:rPr lang="en-US" sz="1200"/>
              <a:pPr/>
              <a:t>20</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The genotype of an organism is stored in DNA molecules, which are a sort of information bank found within the nucleus of every cell. Every time an organism grows a new cell a new copy of the DNA is created. It is important that every copy of the DNA is identical, since any errors copying the genotype may prevent the cell from functioning properly. In 1953, Watson and Crick figured out that DNA had a helical structure and showed how it copies itself with such amazing accuracy. When DNA replicates, the helix unwinds and each strand produces an exact mirror image copy of itself. This ensures that each copy is identical to the original.</a:t>
            </a: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DD8779AD-692F-49D3-90EB-F946A077483A}" type="slidenum">
              <a:rPr lang="en-US" sz="1200"/>
              <a:pPr/>
              <a:t>5</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However, very occasionally, tiny copying errors can and do occur when DNA is replicated. These copying errors are called mutations. Mutations may be caused by a number of factors including radiation, viruses, or carcinogens (cancer-causing materials). As the genotype provides the blueprint for how each cell should grow and function, even a tiny mutation might mean that the cells fail to work properly. Take for example the common fruitfly: a single mutation in the fruitfly can change the colour of the eye from red (its normal colour) to white. White-eyed fruitfly are less successful at mating. Because of the potential for mutation, most organisms have a group of special enzymes whose job it is to go round and repair any faulty DNA.</a:t>
            </a: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C376B6CE-EBED-4FE9-800F-693305761053}" type="slidenum">
              <a:rPr lang="en-US" sz="1200"/>
              <a:pPr/>
              <a:t>6</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Mutations give rise to variants, or alleles, of the same gene. One person may have one set of alleles, and another person, a different set. For example, take hair colour in humans. One of the genes that codes for hair colour occurs as two alleles, brown and blonde. If you throw you mind back to earlier in this talk you’ll remember how Mendel showed that one allele is usually dominant and the other recessive. In the case of hair colour, brown is dominant and blonde is recessive. So if a person gets a brown allele from one parent and a blonde allele from the other parent, they will have brown hair. A person will only have blonde hair where they receive blonde alleles from both parents.</a:t>
            </a:r>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2935098A-C3E3-4AEC-91CB-8174E7B1C12C}" type="slidenum">
              <a:rPr lang="en-US" sz="1200"/>
              <a:pPr/>
              <a:t>7</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rPr>
              <a:t>Presenter notes: If a person, or any other organism  for that matter, develops a new allele (a mutation), they can spread this around the population by sexual reproduction. However, if the allele exerts a harmful effect on the individual then this will reduce the likelihood of it reproducing and the allele will be removed from the population. Only those mutant alleles that have beneficial effects that increase the likelihood of reproduction will be passed on to offspring. In this way, harmful alleles are removed from a population while favorable alleles accumulate. This is Darwin’s concept of Natural Selection and shows how a population adapts to its environment over time.</a:t>
            </a: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F5B1E599-8248-4AF1-9AE4-3D116D3975DC}" type="slidenum">
              <a:rPr lang="en-US" sz="1200"/>
              <a:pPr/>
              <a:t>8</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The case of the Peppered Moth shows how natural selection can change the frequency (or relative proportion) of alleles in a population. A more straightforward example of the same phenomenon is the breeding of dogs. Humans have been breeding dogs for thousands of years and trying to develop certain characteristics. This “artificial selection” is exactly the same process as natural selection but controlled by human intention rather than natural forces. Although humans have been successful in changing the frequency of alleles in different dog breeds, they haven’t created new species. The definition of a species is a population that can interbreed and produce fertile offspring. Most dogs can successively interbreed with other dogs, and also with wolves, so in actual fact all dog breeds are just subspecies of the wolf, </a:t>
            </a:r>
            <a:r>
              <a:rPr lang="en-GB" i="1" smtClean="0">
                <a:latin typeface="Arial" charset="0"/>
              </a:rPr>
              <a:t>Canis lupus</a:t>
            </a:r>
            <a:r>
              <a:rPr lang="en-GB" smtClean="0">
                <a:latin typeface="Arial" charset="0"/>
              </a:rPr>
              <a:t>! Dog breeding is therefore an example of what biologists called Microevolution; the frequency of alleles in the population have changed, but not greatly enough to give rise to a new species.</a:t>
            </a:r>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973C2C28-81B9-4CA5-A01D-1F2AE13556E2}" type="slidenum">
              <a:rPr lang="en-US" sz="1200"/>
              <a:pPr/>
              <a:t>9</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To give rise to a new species, Microevolution needs to go on for more much longer than humans have been breeding dogs. For example, if a species was to become divided into two isolated populations for tens of thousands of years, then natural selection would eventually change the frequency of alleles to such an extent that members of the two populations could no longer interbreed. This process would result in the birth of new species or speciation. Where speciation occurs, biologists refer to the process as Macroevolution. An excellent example of Macroevolution is that observed by Charles Darwin during his world tour on HMS Beagle. When visiting the Galapagos Islands in the Pacific Ocean he noticed that each island had its own distinctive species of finch. Darwin argued that the islands had originally been colonized by just one species of finch, but then in isolation, each island population had evolved in response to different environmental conditions.</a:t>
            </a: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4F4C8287-58A4-43D1-90CB-BC27A1F45326}" type="slidenum">
              <a:rPr lang="en-US" sz="1200"/>
              <a:pPr/>
              <a:t>10</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An obvious question as we conclude our look at how evolution works is: are there any examples of evolution by natural selection going on today. Obviously, the answer is yes, as all species are undergoing evolution. However, as the rate of change is very slow, examples are very difficult to detect and even harder to prove. One possible example is the case of the ‘London Underground Mosquito’. This mosquito found its way into the Tube system around 1900 when the railway lines were being constructed. It became infamous during the Second World War as it would constantly bite people sheltering from the Blitz. The London Underground Mosquito has been isolated from the surface for over a hundred years and studies indicate that there are already genetic differences between it and its above-ground relatives. The differences are so great that the two populations have difficulty interbreeding. Perhaps here is an example of ongoing speciation today? </a:t>
            </a:r>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E5CD00D3-2FD2-4E7A-BB64-924EC8D2C6B8}" type="slidenum">
              <a:rPr lang="en-US" sz="1200"/>
              <a:pPr/>
              <a:t>11</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All the pieces of evidence that we have discussed so far point to the inter-relatedness of all living things and their evolution from a single common ancestor. However, perhaps the most compelling piece of evidence in support of evolution is the fossil record itself. The fossil record shows a sequence from simple bacteria in the oldest rocks through to more complicated organisms like dinosaurs and humans in much younger rocks. It shows that different species arose at different times and, as we see in the next slide, in many cases there are clear transitions from one species, or group, to another.</a:t>
            </a:r>
          </a:p>
          <a:p>
            <a:r>
              <a:rPr lang="en-GB" smtClean="0">
                <a:latin typeface="Arial" charset="0"/>
              </a:rPr>
              <a:t> </a:t>
            </a:r>
          </a:p>
          <a:p>
            <a:r>
              <a:rPr lang="en-GB" smtClean="0">
                <a:latin typeface="Arial" charset="0"/>
              </a:rPr>
              <a:t>Background note: A companion talk on the History of Life can be downloaded from the Your Planet Earth website:  http://www.earth4567.com/talks/life.html</a:t>
            </a: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40DE61D1-F7F5-402D-AC8E-115DBF15C559}" type="slidenum">
              <a:rPr lang="en-US" sz="1200"/>
              <a:pPr/>
              <a:t>13</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6F2B603-6C54-4E8B-B1BF-FD2EC0E8DF43}" type="datetimeFigureOut">
              <a:rPr lang="es-CO" smtClean="0"/>
              <a:t>26/10/2012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B6E4DF5-1742-41CD-9C94-E18FA3F1EE9D}"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6F2B603-6C54-4E8B-B1BF-FD2EC0E8DF43}" type="datetimeFigureOut">
              <a:rPr lang="es-CO" smtClean="0"/>
              <a:t>26/10/2012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B6E4DF5-1742-41CD-9C94-E18FA3F1EE9D}"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6F2B603-6C54-4E8B-B1BF-FD2EC0E8DF43}" type="datetimeFigureOut">
              <a:rPr lang="es-CO" smtClean="0"/>
              <a:t>26/10/2012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B6E4DF5-1742-41CD-9C94-E18FA3F1EE9D}"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6F2B603-6C54-4E8B-B1BF-FD2EC0E8DF43}" type="datetimeFigureOut">
              <a:rPr lang="es-CO" smtClean="0"/>
              <a:t>26/10/2012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B6E4DF5-1742-41CD-9C94-E18FA3F1EE9D}"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6F2B603-6C54-4E8B-B1BF-FD2EC0E8DF43}" type="datetimeFigureOut">
              <a:rPr lang="es-CO" smtClean="0"/>
              <a:t>26/10/2012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B6E4DF5-1742-41CD-9C94-E18FA3F1EE9D}"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6F2B603-6C54-4E8B-B1BF-FD2EC0E8DF43}" type="datetimeFigureOut">
              <a:rPr lang="es-CO" smtClean="0"/>
              <a:t>26/10/2012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B6E4DF5-1742-41CD-9C94-E18FA3F1EE9D}"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96F2B603-6C54-4E8B-B1BF-FD2EC0E8DF43}" type="datetimeFigureOut">
              <a:rPr lang="es-CO" smtClean="0"/>
              <a:t>26/10/2012</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CB6E4DF5-1742-41CD-9C94-E18FA3F1EE9D}"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96F2B603-6C54-4E8B-B1BF-FD2EC0E8DF43}" type="datetimeFigureOut">
              <a:rPr lang="es-CO" smtClean="0"/>
              <a:t>26/10/2012</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CB6E4DF5-1742-41CD-9C94-E18FA3F1EE9D}"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F2B603-6C54-4E8B-B1BF-FD2EC0E8DF43}" type="datetimeFigureOut">
              <a:rPr lang="es-CO" smtClean="0"/>
              <a:t>26/10/2012</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CB6E4DF5-1742-41CD-9C94-E18FA3F1EE9D}"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6F2B603-6C54-4E8B-B1BF-FD2EC0E8DF43}" type="datetimeFigureOut">
              <a:rPr lang="es-CO" smtClean="0"/>
              <a:t>26/10/2012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B6E4DF5-1742-41CD-9C94-E18FA3F1EE9D}" type="slidenum">
              <a:rPr lang="es-CO" smtClean="0"/>
              <a:t>‹Nº›</a:t>
            </a:fld>
            <a:endParaRPr lang="es-CO"/>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96F2B603-6C54-4E8B-B1BF-FD2EC0E8DF43}" type="datetimeFigureOut">
              <a:rPr lang="es-CO" smtClean="0"/>
              <a:t>26/10/2012</a:t>
            </a:fld>
            <a:endParaRPr lang="es-CO"/>
          </a:p>
        </p:txBody>
      </p:sp>
      <p:sp>
        <p:nvSpPr>
          <p:cNvPr id="9" name="Slide Number Placeholder 8"/>
          <p:cNvSpPr>
            <a:spLocks noGrp="1"/>
          </p:cNvSpPr>
          <p:nvPr>
            <p:ph type="sldNum" sz="quarter" idx="11"/>
          </p:nvPr>
        </p:nvSpPr>
        <p:spPr/>
        <p:txBody>
          <a:bodyPr/>
          <a:lstStyle/>
          <a:p>
            <a:fld id="{CB6E4DF5-1742-41CD-9C94-E18FA3F1EE9D}" type="slidenum">
              <a:rPr lang="es-CO" smtClean="0"/>
              <a:t>‹Nº›</a:t>
            </a:fld>
            <a:endParaRPr lang="es-CO"/>
          </a:p>
        </p:txBody>
      </p:sp>
      <p:sp>
        <p:nvSpPr>
          <p:cNvPr id="10" name="Footer Placeholder 9"/>
          <p:cNvSpPr>
            <a:spLocks noGrp="1"/>
          </p:cNvSpPr>
          <p:nvPr>
            <p:ph type="ftr" sz="quarter" idx="12"/>
          </p:nvPr>
        </p:nvSpPr>
        <p:spPr/>
        <p:txBody>
          <a:bodyPr/>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B6E4DF5-1742-41CD-9C94-E18FA3F1EE9D}" type="slidenum">
              <a:rPr lang="es-CO" smtClean="0"/>
              <a:t>‹Nº›</a:t>
            </a:fld>
            <a:endParaRPr lang="es-CO"/>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CO"/>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6F2B603-6C54-4E8B-B1BF-FD2EC0E8DF43}" type="datetimeFigureOut">
              <a:rPr lang="es-CO" smtClean="0"/>
              <a:t>26/10/2012</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10" Type="http://schemas.openxmlformats.org/officeDocument/2006/relationships/image" Target="../media/image43.jpeg"/><Relationship Id="rId4" Type="http://schemas.openxmlformats.org/officeDocument/2006/relationships/image" Target="../media/image37.jpeg"/><Relationship Id="rId9" Type="http://schemas.openxmlformats.org/officeDocument/2006/relationships/image" Target="../media/image4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50.jpeg"/><Relationship Id="rId13" Type="http://schemas.openxmlformats.org/officeDocument/2006/relationships/image" Target="../media/image55.jpeg"/><Relationship Id="rId18" Type="http://schemas.openxmlformats.org/officeDocument/2006/relationships/image" Target="../media/image60.jpeg"/><Relationship Id="rId3" Type="http://schemas.openxmlformats.org/officeDocument/2006/relationships/image" Target="../media/image45.jpeg"/><Relationship Id="rId7" Type="http://schemas.openxmlformats.org/officeDocument/2006/relationships/image" Target="../media/image49.jpeg"/><Relationship Id="rId12" Type="http://schemas.openxmlformats.org/officeDocument/2006/relationships/image" Target="../media/image54.jpeg"/><Relationship Id="rId17" Type="http://schemas.openxmlformats.org/officeDocument/2006/relationships/image" Target="../media/image59.jpeg"/><Relationship Id="rId2" Type="http://schemas.openxmlformats.org/officeDocument/2006/relationships/image" Target="../media/image44.jpeg"/><Relationship Id="rId16" Type="http://schemas.openxmlformats.org/officeDocument/2006/relationships/image" Target="../media/image58.jpeg"/><Relationship Id="rId20"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image" Target="../media/image48.jpeg"/><Relationship Id="rId11" Type="http://schemas.openxmlformats.org/officeDocument/2006/relationships/image" Target="../media/image53.jpeg"/><Relationship Id="rId5" Type="http://schemas.openxmlformats.org/officeDocument/2006/relationships/image" Target="../media/image47.jpeg"/><Relationship Id="rId15" Type="http://schemas.openxmlformats.org/officeDocument/2006/relationships/image" Target="../media/image57.jpeg"/><Relationship Id="rId10" Type="http://schemas.openxmlformats.org/officeDocument/2006/relationships/image" Target="../media/image52.jpeg"/><Relationship Id="rId19" Type="http://schemas.openxmlformats.org/officeDocument/2006/relationships/image" Target="../media/image61.jpeg"/><Relationship Id="rId4" Type="http://schemas.openxmlformats.org/officeDocument/2006/relationships/image" Target="../media/image46.jpeg"/><Relationship Id="rId9" Type="http://schemas.openxmlformats.org/officeDocument/2006/relationships/image" Target="../media/image51.jpeg"/><Relationship Id="rId14" Type="http://schemas.openxmlformats.org/officeDocument/2006/relationships/image" Target="../media/image56.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6" name="Rectangle 6"/>
          <p:cNvSpPr>
            <a:spLocks noGrp="1" noRot="1" noChangeArrowheads="1"/>
          </p:cNvSpPr>
          <p:nvPr>
            <p:ph type="title"/>
          </p:nvPr>
        </p:nvSpPr>
        <p:spPr/>
        <p:txBody>
          <a:bodyPr/>
          <a:lstStyle/>
          <a:p>
            <a:endParaRPr lang="es-CO"/>
          </a:p>
        </p:txBody>
      </p:sp>
      <p:pic>
        <p:nvPicPr>
          <p:cNvPr id="163849" name="Picture 9" descr="habili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055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0" y="188640"/>
            <a:ext cx="9144000" cy="1143000"/>
          </a:xfrm>
        </p:spPr>
        <p:txBody>
          <a:bodyPr/>
          <a:lstStyle/>
          <a:p>
            <a:r>
              <a:rPr lang="en-US" dirty="0" smtClean="0"/>
              <a:t>Mechanism </a:t>
            </a:r>
            <a:r>
              <a:rPr lang="en-US" dirty="0" smtClean="0"/>
              <a:t>(6): Macroevolution (Speciation)</a:t>
            </a:r>
            <a:endParaRPr lang="en-US" dirty="0" smtClean="0"/>
          </a:p>
        </p:txBody>
      </p:sp>
      <p:pic>
        <p:nvPicPr>
          <p:cNvPr id="24579" name="Picture 3" descr="Darwin's_finches.jpeg"/>
          <p:cNvPicPr>
            <a:picLocks noChangeAspect="1"/>
          </p:cNvPicPr>
          <p:nvPr/>
        </p:nvPicPr>
        <p:blipFill>
          <a:blip r:embed="rId3">
            <a:extLst>
              <a:ext uri="{28A0092B-C50C-407E-A947-70E740481C1C}">
                <a14:useLocalDpi xmlns:a14="http://schemas.microsoft.com/office/drawing/2010/main" val="0"/>
              </a:ext>
            </a:extLst>
          </a:blip>
          <a:srcRect b="21127"/>
          <a:stretch>
            <a:fillRect/>
          </a:stretch>
        </p:blipFill>
        <p:spPr bwMode="auto">
          <a:xfrm>
            <a:off x="5257800" y="1828800"/>
            <a:ext cx="35814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3"/>
          <p:cNvSpPr>
            <a:spLocks noChangeArrowheads="1"/>
          </p:cNvSpPr>
          <p:nvPr/>
        </p:nvSpPr>
        <p:spPr bwMode="auto">
          <a:xfrm>
            <a:off x="1600200" y="6627813"/>
            <a:ext cx="75438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www.ingala.gov.ec/galapagosislands/images/stories/ingala_images/galapagos_take_a_tour/small_pics/galapagos_map_2.jpg</a:t>
            </a:r>
          </a:p>
        </p:txBody>
      </p:sp>
      <p:pic>
        <p:nvPicPr>
          <p:cNvPr id="24581" name="Picture 4" descr="galapagos_map_2.jpg"/>
          <p:cNvPicPr>
            <a:picLocks noChangeAspect="1"/>
          </p:cNvPicPr>
          <p:nvPr/>
        </p:nvPicPr>
        <p:blipFill>
          <a:blip r:embed="rId4">
            <a:extLst>
              <a:ext uri="{28A0092B-C50C-407E-A947-70E740481C1C}">
                <a14:useLocalDpi xmlns:a14="http://schemas.microsoft.com/office/drawing/2010/main" val="0"/>
              </a:ext>
            </a:extLst>
          </a:blip>
          <a:srcRect t="23529" b="7336"/>
          <a:stretch>
            <a:fillRect/>
          </a:stretch>
        </p:blipFill>
        <p:spPr bwMode="auto">
          <a:xfrm>
            <a:off x="5257800" y="4419600"/>
            <a:ext cx="3581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Rectangle 9"/>
          <p:cNvSpPr>
            <a:spLocks noChangeArrowheads="1"/>
          </p:cNvSpPr>
          <p:nvPr/>
        </p:nvSpPr>
        <p:spPr bwMode="auto">
          <a:xfrm>
            <a:off x="5791200" y="4191000"/>
            <a:ext cx="2743200" cy="533400"/>
          </a:xfrm>
          <a:prstGeom prst="rect">
            <a:avLst/>
          </a:prstGeom>
          <a:solidFill>
            <a:schemeClr val="accent1"/>
          </a:solidFill>
          <a:ln w="9525">
            <a:solidFill>
              <a:schemeClr val="tx1"/>
            </a:solidFill>
            <a:round/>
            <a:headEnd/>
            <a:tailEnd/>
          </a:ln>
        </p:spPr>
        <p:txBody>
          <a:bodyPr/>
          <a:lstStyle/>
          <a:p>
            <a:r>
              <a:rPr lang="en-US"/>
              <a:t>Galapagos finches</a:t>
            </a:r>
          </a:p>
        </p:txBody>
      </p:sp>
      <p:sp>
        <p:nvSpPr>
          <p:cNvPr id="24583" name="TextBox 6"/>
          <p:cNvSpPr txBox="1">
            <a:spLocks noChangeArrowheads="1"/>
          </p:cNvSpPr>
          <p:nvPr/>
        </p:nvSpPr>
        <p:spPr bwMode="auto">
          <a:xfrm>
            <a:off x="0" y="1828800"/>
            <a:ext cx="53340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However, if two populations of a</a:t>
            </a:r>
          </a:p>
          <a:p>
            <a:r>
              <a:rPr lang="en-US" dirty="0"/>
              <a:t>  species become isolated from </a:t>
            </a:r>
          </a:p>
          <a:p>
            <a:r>
              <a:rPr lang="en-US" dirty="0"/>
              <a:t>  one another for tens of thousands</a:t>
            </a:r>
          </a:p>
          <a:p>
            <a:r>
              <a:rPr lang="en-US" dirty="0"/>
              <a:t>  of years, genetic difference may </a:t>
            </a:r>
          </a:p>
          <a:p>
            <a:r>
              <a:rPr lang="en-US" dirty="0"/>
              <a:t>  become marked.</a:t>
            </a:r>
          </a:p>
          <a:p>
            <a:endParaRPr lang="en-US" dirty="0"/>
          </a:p>
          <a:p>
            <a:pPr>
              <a:buFont typeface="Arial" charset="0"/>
              <a:buChar char="•"/>
            </a:pPr>
            <a:r>
              <a:rPr lang="en-US" dirty="0"/>
              <a:t> If the two populations can no-longer </a:t>
            </a:r>
          </a:p>
          <a:p>
            <a:r>
              <a:rPr lang="en-US" dirty="0"/>
              <a:t>  interbreed, new species are born.</a:t>
            </a:r>
          </a:p>
          <a:p>
            <a:r>
              <a:rPr lang="en-US" dirty="0"/>
              <a:t>  This is called Macroevolution.</a:t>
            </a:r>
          </a:p>
          <a:p>
            <a:endParaRPr lang="en-US" dirty="0"/>
          </a:p>
          <a:p>
            <a:pPr>
              <a:buFont typeface="Arial" charset="0"/>
              <a:buChar char="•"/>
            </a:pPr>
            <a:r>
              <a:rPr lang="en-US" dirty="0"/>
              <a:t> Darwin’s </a:t>
            </a:r>
            <a:r>
              <a:rPr lang="en-US" dirty="0">
                <a:solidFill>
                  <a:srgbClr val="FF0000"/>
                </a:solidFill>
              </a:rPr>
              <a:t>Galapagos finches </a:t>
            </a:r>
            <a:r>
              <a:rPr lang="en-US" dirty="0"/>
              <a:t>are</a:t>
            </a:r>
          </a:p>
          <a:p>
            <a:r>
              <a:rPr lang="en-US" dirty="0"/>
              <a:t>  an example of this process in action.</a:t>
            </a:r>
          </a:p>
        </p:txBody>
      </p:sp>
    </p:spTree>
    <p:extLst>
      <p:ext uri="{BB962C8B-B14F-4D97-AF65-F5344CB8AC3E}">
        <p14:creationId xmlns:p14="http://schemas.microsoft.com/office/powerpoint/2010/main" val="41264663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0" y="838200"/>
            <a:ext cx="9144000" cy="1143000"/>
          </a:xfrm>
        </p:spPr>
        <p:txBody>
          <a:bodyPr/>
          <a:lstStyle/>
          <a:p>
            <a:r>
              <a:rPr lang="en-US" smtClean="0"/>
              <a:t>Mechanism (9): Speciation Today?</a:t>
            </a:r>
          </a:p>
        </p:txBody>
      </p:sp>
      <p:sp>
        <p:nvSpPr>
          <p:cNvPr id="25603" name="Rectangle 3"/>
          <p:cNvSpPr>
            <a:spLocks noChangeArrowheads="1"/>
          </p:cNvSpPr>
          <p:nvPr/>
        </p:nvSpPr>
        <p:spPr bwMode="auto">
          <a:xfrm>
            <a:off x="1219200" y="6477000"/>
            <a:ext cx="457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en.wikipedia.org/wiki/Image:Gb-lu-Angel-southbound.jpg</a:t>
            </a:r>
          </a:p>
          <a:p>
            <a:r>
              <a:rPr lang="en-US" sz="900"/>
              <a:t>en.wikipedia.org/wiki/Culex</a:t>
            </a:r>
          </a:p>
        </p:txBody>
      </p:sp>
      <p:pic>
        <p:nvPicPr>
          <p:cNvPr id="25604" name="Picture 5" descr="800px-Gb-lu-Angel-southboun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828800"/>
            <a:ext cx="37338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6" descr="CulexNil.jpg"/>
          <p:cNvPicPr>
            <a:picLocks noChangeAspect="1"/>
          </p:cNvPicPr>
          <p:nvPr/>
        </p:nvPicPr>
        <p:blipFill>
          <a:blip r:embed="rId4">
            <a:extLst>
              <a:ext uri="{28A0092B-C50C-407E-A947-70E740481C1C}">
                <a14:useLocalDpi xmlns:a14="http://schemas.microsoft.com/office/drawing/2010/main" val="0"/>
              </a:ext>
            </a:extLst>
          </a:blip>
          <a:srcRect b="11745"/>
          <a:stretch>
            <a:fillRect/>
          </a:stretch>
        </p:blipFill>
        <p:spPr bwMode="auto">
          <a:xfrm>
            <a:off x="304800" y="4318000"/>
            <a:ext cx="37338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Rectangle 10"/>
          <p:cNvSpPr>
            <a:spLocks noChangeArrowheads="1"/>
          </p:cNvSpPr>
          <p:nvPr/>
        </p:nvSpPr>
        <p:spPr bwMode="auto">
          <a:xfrm>
            <a:off x="304800" y="3886200"/>
            <a:ext cx="3733800" cy="457200"/>
          </a:xfrm>
          <a:prstGeom prst="rect">
            <a:avLst/>
          </a:prstGeom>
          <a:solidFill>
            <a:schemeClr val="accent1"/>
          </a:solidFill>
          <a:ln w="9525">
            <a:solidFill>
              <a:schemeClr val="tx1"/>
            </a:solidFill>
            <a:round/>
            <a:headEnd/>
            <a:tailEnd/>
          </a:ln>
        </p:spPr>
        <p:txBody>
          <a:bodyPr/>
          <a:lstStyle/>
          <a:p>
            <a:r>
              <a:rPr lang="en-US" sz="2000"/>
              <a:t>London Underground Mosquito</a:t>
            </a:r>
          </a:p>
        </p:txBody>
      </p:sp>
      <p:sp>
        <p:nvSpPr>
          <p:cNvPr id="25607" name="TextBox 8"/>
          <p:cNvSpPr txBox="1">
            <a:spLocks noChangeArrowheads="1"/>
          </p:cNvSpPr>
          <p:nvPr/>
        </p:nvSpPr>
        <p:spPr bwMode="auto">
          <a:xfrm>
            <a:off x="4114801" y="1828800"/>
            <a:ext cx="4345632" cy="523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a:t>
            </a:r>
            <a:r>
              <a:rPr lang="en-US" sz="2200" dirty="0"/>
              <a:t>The mosquito was introduced </a:t>
            </a:r>
            <a:r>
              <a:rPr lang="en-US" sz="2200" dirty="0" smtClean="0"/>
              <a:t>to the </a:t>
            </a:r>
            <a:r>
              <a:rPr lang="en-US" sz="2200" dirty="0"/>
              <a:t>London Underground </a:t>
            </a:r>
            <a:r>
              <a:rPr lang="en-US" sz="2200" dirty="0" smtClean="0"/>
              <a:t>during its </a:t>
            </a:r>
            <a:r>
              <a:rPr lang="en-US" sz="2200" dirty="0"/>
              <a:t>construction around 1900.</a:t>
            </a:r>
          </a:p>
          <a:p>
            <a:endParaRPr lang="en-US" sz="2200" dirty="0"/>
          </a:p>
          <a:p>
            <a:pPr>
              <a:buFont typeface="Arial" charset="0"/>
              <a:buChar char="•"/>
            </a:pPr>
            <a:r>
              <a:rPr lang="en-US" sz="2200" dirty="0"/>
              <a:t> It became infamous in the </a:t>
            </a:r>
            <a:r>
              <a:rPr lang="en-US" sz="2200" dirty="0" smtClean="0"/>
              <a:t>War for </a:t>
            </a:r>
            <a:r>
              <a:rPr lang="en-US" sz="2200" dirty="0"/>
              <a:t>attacking people </a:t>
            </a:r>
            <a:r>
              <a:rPr lang="en-US" sz="2200" dirty="0" smtClean="0"/>
              <a:t>sheltering from </a:t>
            </a:r>
            <a:r>
              <a:rPr lang="en-US" sz="2200" dirty="0"/>
              <a:t>the </a:t>
            </a:r>
            <a:r>
              <a:rPr lang="en-US" sz="2200" dirty="0" smtClean="0"/>
              <a:t>bombs</a:t>
            </a:r>
            <a:r>
              <a:rPr lang="en-US" sz="2200" dirty="0" smtClean="0"/>
              <a:t>.</a:t>
            </a:r>
            <a:endParaRPr lang="en-US" sz="2200" dirty="0"/>
          </a:p>
          <a:p>
            <a:endParaRPr lang="en-US" sz="2200" dirty="0"/>
          </a:p>
          <a:p>
            <a:pPr>
              <a:buFont typeface="Arial" charset="0"/>
              <a:buChar char="•"/>
            </a:pPr>
            <a:r>
              <a:rPr lang="en-US" sz="2200" dirty="0"/>
              <a:t> Studies indicate several </a:t>
            </a:r>
            <a:r>
              <a:rPr lang="en-US" sz="2200" dirty="0" smtClean="0"/>
              <a:t>genetic </a:t>
            </a:r>
            <a:r>
              <a:rPr lang="en-US" sz="2200" dirty="0"/>
              <a:t>differences from its </a:t>
            </a:r>
            <a:r>
              <a:rPr lang="en-US" sz="2200" dirty="0" smtClean="0"/>
              <a:t>above-ground ancestors</a:t>
            </a:r>
            <a:r>
              <a:rPr lang="en-US" sz="2200" dirty="0"/>
              <a:t>. Interbreeding </a:t>
            </a:r>
            <a:r>
              <a:rPr lang="en-US" sz="2200" dirty="0" smtClean="0"/>
              <a:t>between populations </a:t>
            </a:r>
            <a:r>
              <a:rPr lang="en-US" sz="2200" dirty="0"/>
              <a:t>is difficult suggesting </a:t>
            </a:r>
            <a:r>
              <a:rPr lang="en-US" sz="2200" dirty="0" smtClean="0"/>
              <a:t>that </a:t>
            </a:r>
            <a:r>
              <a:rPr lang="en-US" sz="2200" dirty="0"/>
              <a:t>speciation may be occurring.</a:t>
            </a:r>
          </a:p>
          <a:p>
            <a:endParaRPr lang="en-US" dirty="0"/>
          </a:p>
        </p:txBody>
      </p:sp>
    </p:spTree>
    <p:extLst>
      <p:ext uri="{BB962C8B-B14F-4D97-AF65-F5344CB8AC3E}">
        <p14:creationId xmlns:p14="http://schemas.microsoft.com/office/powerpoint/2010/main" val="2622430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88640"/>
            <a:ext cx="7825680" cy="6212160"/>
          </a:xfrm>
        </p:spPr>
        <p:txBody>
          <a:bodyPr/>
          <a:lstStyle/>
          <a:p>
            <a:pPr marL="114300" indent="0">
              <a:buNone/>
            </a:pPr>
            <a:r>
              <a:rPr lang="en-US" b="1" u="sng" dirty="0" smtClean="0"/>
              <a:t>Main </a:t>
            </a:r>
            <a:r>
              <a:rPr lang="en-US" b="1" u="sng" dirty="0" smtClean="0"/>
              <a:t>Evidence of Evolution</a:t>
            </a:r>
            <a:r>
              <a:rPr lang="en-US" dirty="0" smtClean="0"/>
              <a:t>:</a:t>
            </a:r>
          </a:p>
          <a:p>
            <a:pPr marL="114300" indent="0">
              <a:buNone/>
            </a:pPr>
            <a:endParaRPr lang="en-US" dirty="0"/>
          </a:p>
          <a:p>
            <a:pPr marL="571500" indent="-457200">
              <a:buAutoNum type="arabicPeriod"/>
            </a:pPr>
            <a:r>
              <a:rPr lang="en-US" dirty="0" smtClean="0"/>
              <a:t>Fossils</a:t>
            </a:r>
          </a:p>
          <a:p>
            <a:pPr marL="571500" indent="-457200">
              <a:buAutoNum type="arabicPeriod"/>
            </a:pPr>
            <a:r>
              <a:rPr lang="en-US" dirty="0" smtClean="0"/>
              <a:t>DNA</a:t>
            </a:r>
          </a:p>
          <a:p>
            <a:pPr marL="571500" indent="-457200">
              <a:buAutoNum type="arabicPeriod"/>
            </a:pPr>
            <a:r>
              <a:rPr lang="en-US" dirty="0" smtClean="0"/>
              <a:t>Morphology:  </a:t>
            </a:r>
          </a:p>
          <a:p>
            <a:pPr marL="114300" indent="0">
              <a:buNone/>
            </a:pPr>
            <a:r>
              <a:rPr lang="en-US" i="1" dirty="0" smtClean="0"/>
              <a:t>a)Homologous structures</a:t>
            </a:r>
            <a:r>
              <a:rPr lang="en-GB" dirty="0" smtClean="0">
                <a:latin typeface="Arial" charset="0"/>
              </a:rPr>
              <a:t>: </a:t>
            </a:r>
            <a:r>
              <a:rPr lang="en-US" dirty="0" smtClean="0"/>
              <a:t>Inherited </a:t>
            </a:r>
            <a:r>
              <a:rPr lang="en-US" dirty="0"/>
              <a:t>from a common </a:t>
            </a:r>
            <a:r>
              <a:rPr lang="en-US" dirty="0" smtClean="0"/>
              <a:t>ancestor. (ex four limbs in the mouse, bird and human)</a:t>
            </a:r>
            <a:endParaRPr lang="en-GB" dirty="0" smtClean="0">
              <a:latin typeface="Arial" charset="0"/>
            </a:endParaRPr>
          </a:p>
          <a:p>
            <a:pPr marL="114300" indent="0">
              <a:buNone/>
            </a:pPr>
            <a:r>
              <a:rPr lang="en-GB" dirty="0" smtClean="0"/>
              <a:t>b) </a:t>
            </a:r>
            <a:r>
              <a:rPr lang="en-GB" i="1" dirty="0" smtClean="0"/>
              <a:t>Analogous Structures</a:t>
            </a:r>
            <a:r>
              <a:rPr lang="en-GB" dirty="0" smtClean="0"/>
              <a:t>: H</a:t>
            </a:r>
            <a:r>
              <a:rPr lang="en-US" dirty="0" err="1" smtClean="0"/>
              <a:t>ave</a:t>
            </a:r>
            <a:r>
              <a:rPr lang="en-US" dirty="0" smtClean="0"/>
              <a:t> </a:t>
            </a:r>
            <a:r>
              <a:rPr lang="en-US" dirty="0"/>
              <a:t>separate evolutionary origins, but are superficially </a:t>
            </a:r>
            <a:r>
              <a:rPr lang="en-US" dirty="0" smtClean="0"/>
              <a:t>similar (ex. Wing in bat and bird)</a:t>
            </a:r>
            <a:endParaRPr lang="es-CO"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88158"/>
            <a:ext cx="4086225"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221088"/>
            <a:ext cx="3171909" cy="2127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19631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3" descr="800px-Eopraptor_sketch5.png"/>
          <p:cNvPicPr>
            <a:picLocks noChangeAspect="1"/>
          </p:cNvPicPr>
          <p:nvPr/>
        </p:nvPicPr>
        <p:blipFill>
          <a:blip r:embed="rId3" cstate="print">
            <a:extLst>
              <a:ext uri="{28A0092B-C50C-407E-A947-70E740481C1C}">
                <a14:useLocalDpi xmlns:a14="http://schemas.microsoft.com/office/drawing/2010/main" val="0"/>
              </a:ext>
            </a:extLst>
          </a:blip>
          <a:srcRect r="34000"/>
          <a:stretch>
            <a:fillRect/>
          </a:stretch>
        </p:blipFill>
        <p:spPr bwMode="auto">
          <a:xfrm>
            <a:off x="5431426" y="3055323"/>
            <a:ext cx="16764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4" descr="713px-EscherichiaColi_NIAID.jpg"/>
          <p:cNvPicPr>
            <a:picLocks noChangeAspect="1"/>
          </p:cNvPicPr>
          <p:nvPr/>
        </p:nvPicPr>
        <p:blipFill>
          <a:blip r:embed="rId4" cstate="print">
            <a:extLst>
              <a:ext uri="{28A0092B-C50C-407E-A947-70E740481C1C}">
                <a14:useLocalDpi xmlns:a14="http://schemas.microsoft.com/office/drawing/2010/main" val="0"/>
              </a:ext>
            </a:extLst>
          </a:blip>
          <a:srcRect r="22581" b="15668"/>
          <a:stretch>
            <a:fillRect/>
          </a:stretch>
        </p:blipFill>
        <p:spPr bwMode="auto">
          <a:xfrm>
            <a:off x="1752600" y="3158012"/>
            <a:ext cx="1676400"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5" descr="603px-Crab_Nebula.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3200400"/>
            <a:ext cx="153193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6" descr="Geri_times.jpg"/>
          <p:cNvPicPr>
            <a:picLocks noChangeAspect="1"/>
          </p:cNvPicPr>
          <p:nvPr/>
        </p:nvPicPr>
        <p:blipFill>
          <a:blip r:embed="rId6">
            <a:extLst>
              <a:ext uri="{28A0092B-C50C-407E-A947-70E740481C1C}">
                <a14:useLocalDpi xmlns:a14="http://schemas.microsoft.com/office/drawing/2010/main" val="0"/>
              </a:ext>
            </a:extLst>
          </a:blip>
          <a:srcRect b="34375"/>
          <a:stretch>
            <a:fillRect/>
          </a:stretch>
        </p:blipFill>
        <p:spPr bwMode="auto">
          <a:xfrm>
            <a:off x="7329553" y="3131523"/>
            <a:ext cx="1719262"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22" descr="acri048.gif"/>
          <p:cNvPicPr>
            <a:picLocks noChangeAspect="1"/>
          </p:cNvPicPr>
          <p:nvPr/>
        </p:nvPicPr>
        <p:blipFill>
          <a:blip r:embed="rId7">
            <a:extLst>
              <a:ext uri="{28A0092B-C50C-407E-A947-70E740481C1C}">
                <a14:useLocalDpi xmlns:a14="http://schemas.microsoft.com/office/drawing/2010/main" val="0"/>
              </a:ext>
            </a:extLst>
          </a:blip>
          <a:srcRect l="8696" r="4349"/>
          <a:stretch>
            <a:fillRect/>
          </a:stretch>
        </p:blipFill>
        <p:spPr bwMode="auto">
          <a:xfrm>
            <a:off x="3657600" y="3170712"/>
            <a:ext cx="16256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Rectangle 25"/>
          <p:cNvSpPr>
            <a:spLocks noChangeArrowheads="1"/>
          </p:cNvSpPr>
          <p:nvPr/>
        </p:nvSpPr>
        <p:spPr bwMode="auto">
          <a:xfrm>
            <a:off x="76200" y="4923631"/>
            <a:ext cx="8991600" cy="457200"/>
          </a:xfrm>
          <a:prstGeom prst="rect">
            <a:avLst/>
          </a:prstGeom>
          <a:solidFill>
            <a:schemeClr val="accent1"/>
          </a:solidFill>
          <a:ln w="9525">
            <a:solidFill>
              <a:schemeClr val="tx1"/>
            </a:solidFill>
            <a:round/>
            <a:headEnd/>
            <a:tailEnd/>
          </a:ln>
        </p:spPr>
        <p:txBody>
          <a:bodyPr/>
          <a:lstStyle/>
          <a:p>
            <a:endParaRPr lang="es-CO"/>
          </a:p>
        </p:txBody>
      </p:sp>
      <p:sp>
        <p:nvSpPr>
          <p:cNvPr id="32776" name="Rectangle 2"/>
          <p:cNvSpPr>
            <a:spLocks noGrp="1" noChangeArrowheads="1"/>
          </p:cNvSpPr>
          <p:nvPr>
            <p:ph type="title"/>
          </p:nvPr>
        </p:nvSpPr>
        <p:spPr>
          <a:xfrm>
            <a:off x="0" y="0"/>
            <a:ext cx="9753600" cy="1143000"/>
          </a:xfrm>
        </p:spPr>
        <p:txBody>
          <a:bodyPr/>
          <a:lstStyle/>
          <a:p>
            <a:r>
              <a:rPr lang="en-GB" dirty="0" smtClean="0"/>
              <a:t>Evidence </a:t>
            </a:r>
            <a:r>
              <a:rPr lang="en-GB" dirty="0" smtClean="0"/>
              <a:t>(1): </a:t>
            </a:r>
            <a:r>
              <a:rPr lang="en-GB" dirty="0" smtClean="0"/>
              <a:t>Fossil Record</a:t>
            </a:r>
          </a:p>
        </p:txBody>
      </p:sp>
      <p:pic>
        <p:nvPicPr>
          <p:cNvPr id="32777" name="Picture 19" descr="timescale"/>
          <p:cNvPicPr>
            <a:picLocks noChangeAspect="1" noChangeArrowheads="1"/>
          </p:cNvPicPr>
          <p:nvPr>
            <p:ph idx="1"/>
          </p:nvPr>
        </p:nvPicPr>
        <p:blipFill>
          <a:blip r:embed="rId8" cstate="print">
            <a:extLst>
              <a:ext uri="{28A0092B-C50C-407E-A947-70E740481C1C}">
                <a14:useLocalDpi xmlns:a14="http://schemas.microsoft.com/office/drawing/2010/main" val="0"/>
              </a:ext>
            </a:extLst>
          </a:blip>
          <a:srcRect/>
          <a:stretch>
            <a:fillRect/>
          </a:stretch>
        </p:blipFill>
        <p:spPr>
          <a:xfrm>
            <a:off x="228601" y="1263650"/>
            <a:ext cx="8785225" cy="1470025"/>
          </a:xfrm>
          <a:noFill/>
        </p:spPr>
      </p:pic>
      <p:sp>
        <p:nvSpPr>
          <p:cNvPr id="32778" name="Up Arrow 10"/>
          <p:cNvSpPr>
            <a:spLocks noChangeArrowheads="1"/>
          </p:cNvSpPr>
          <p:nvPr/>
        </p:nvSpPr>
        <p:spPr bwMode="auto">
          <a:xfrm>
            <a:off x="533400" y="3276600"/>
            <a:ext cx="484188" cy="685800"/>
          </a:xfrm>
          <a:prstGeom prst="upArrow">
            <a:avLst>
              <a:gd name="adj1" fmla="val 50000"/>
              <a:gd name="adj2" fmla="val 50026"/>
            </a:avLst>
          </a:prstGeom>
          <a:solidFill>
            <a:schemeClr val="accent1"/>
          </a:solidFill>
          <a:ln w="9525">
            <a:solidFill>
              <a:schemeClr val="tx1"/>
            </a:solidFill>
            <a:round/>
            <a:headEnd/>
            <a:tailEnd/>
          </a:ln>
        </p:spPr>
        <p:txBody>
          <a:bodyPr/>
          <a:lstStyle/>
          <a:p>
            <a:endParaRPr lang="es-CO"/>
          </a:p>
        </p:txBody>
      </p:sp>
      <p:sp>
        <p:nvSpPr>
          <p:cNvPr id="32779" name="Up Arrow 11"/>
          <p:cNvSpPr>
            <a:spLocks noChangeArrowheads="1"/>
          </p:cNvSpPr>
          <p:nvPr/>
        </p:nvSpPr>
        <p:spPr bwMode="auto">
          <a:xfrm rot="-2628776">
            <a:off x="2093913" y="3081338"/>
            <a:ext cx="484187" cy="960437"/>
          </a:xfrm>
          <a:prstGeom prst="upArrow">
            <a:avLst>
              <a:gd name="adj1" fmla="val 50000"/>
              <a:gd name="adj2" fmla="val 50003"/>
            </a:avLst>
          </a:prstGeom>
          <a:solidFill>
            <a:schemeClr val="accent1"/>
          </a:solidFill>
          <a:ln w="9525">
            <a:solidFill>
              <a:schemeClr val="tx1"/>
            </a:solidFill>
            <a:round/>
            <a:headEnd/>
            <a:tailEnd/>
          </a:ln>
        </p:spPr>
        <p:txBody>
          <a:bodyPr/>
          <a:lstStyle/>
          <a:p>
            <a:endParaRPr lang="es-CO"/>
          </a:p>
        </p:txBody>
      </p:sp>
      <p:sp>
        <p:nvSpPr>
          <p:cNvPr id="32780" name="TextBox 14"/>
          <p:cNvSpPr txBox="1">
            <a:spLocks noChangeArrowheads="1"/>
          </p:cNvSpPr>
          <p:nvPr/>
        </p:nvSpPr>
        <p:spPr bwMode="auto">
          <a:xfrm>
            <a:off x="5562600" y="4930162"/>
            <a:ext cx="1519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dirty="0"/>
              <a:t>dinosaurs</a:t>
            </a:r>
          </a:p>
        </p:txBody>
      </p:sp>
      <p:sp>
        <p:nvSpPr>
          <p:cNvPr id="32781" name="TextBox 15"/>
          <p:cNvSpPr txBox="1">
            <a:spLocks noChangeArrowheads="1"/>
          </p:cNvSpPr>
          <p:nvPr/>
        </p:nvSpPr>
        <p:spPr bwMode="auto">
          <a:xfrm>
            <a:off x="7620000" y="4930864"/>
            <a:ext cx="1279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dirty="0"/>
              <a:t>humans</a:t>
            </a:r>
          </a:p>
        </p:txBody>
      </p:sp>
      <p:sp>
        <p:nvSpPr>
          <p:cNvPr id="32782" name="TextBox 16"/>
          <p:cNvSpPr txBox="1">
            <a:spLocks noChangeArrowheads="1"/>
          </p:cNvSpPr>
          <p:nvPr/>
        </p:nvSpPr>
        <p:spPr bwMode="auto">
          <a:xfrm>
            <a:off x="1981200" y="4918867"/>
            <a:ext cx="1279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dirty="0"/>
              <a:t>bacteria</a:t>
            </a:r>
          </a:p>
        </p:txBody>
      </p:sp>
      <p:sp>
        <p:nvSpPr>
          <p:cNvPr id="32783" name="TextBox 17"/>
          <p:cNvSpPr txBox="1">
            <a:spLocks noChangeArrowheads="1"/>
          </p:cNvSpPr>
          <p:nvPr/>
        </p:nvSpPr>
        <p:spPr bwMode="auto">
          <a:xfrm>
            <a:off x="304800" y="4918868"/>
            <a:ext cx="10906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dirty="0"/>
              <a:t>origins</a:t>
            </a:r>
          </a:p>
        </p:txBody>
      </p:sp>
      <p:sp>
        <p:nvSpPr>
          <p:cNvPr id="32784" name="Rectangle 18"/>
          <p:cNvSpPr>
            <a:spLocks noChangeArrowheads="1"/>
          </p:cNvSpPr>
          <p:nvPr/>
        </p:nvSpPr>
        <p:spPr bwMode="auto">
          <a:xfrm>
            <a:off x="762000" y="1752600"/>
            <a:ext cx="4572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a:t>http://en.wikipedia.org/wiki/Geologic_time_scale</a:t>
            </a:r>
          </a:p>
        </p:txBody>
      </p:sp>
      <p:sp>
        <p:nvSpPr>
          <p:cNvPr id="32785" name="Rectangle 19"/>
          <p:cNvSpPr>
            <a:spLocks noChangeArrowheads="1"/>
          </p:cNvSpPr>
          <p:nvPr/>
        </p:nvSpPr>
        <p:spPr bwMode="auto">
          <a:xfrm>
            <a:off x="4495800" y="3352800"/>
            <a:ext cx="4572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a:t>en.wikipedia.org/wiki/Image:Eopraptor_sketch5.png</a:t>
            </a:r>
          </a:p>
        </p:txBody>
      </p:sp>
      <p:sp>
        <p:nvSpPr>
          <p:cNvPr id="32786" name="TextBox 20"/>
          <p:cNvSpPr txBox="1">
            <a:spLocks noChangeArrowheads="1"/>
          </p:cNvSpPr>
          <p:nvPr/>
        </p:nvSpPr>
        <p:spPr bwMode="auto">
          <a:xfrm>
            <a:off x="2514600" y="3411538"/>
            <a:ext cx="1338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sz="1000"/>
              <a:t>© World Health Org.</a:t>
            </a:r>
          </a:p>
        </p:txBody>
      </p:sp>
      <p:sp>
        <p:nvSpPr>
          <p:cNvPr id="32787" name="TextBox 21"/>
          <p:cNvSpPr txBox="1">
            <a:spLocks noChangeArrowheads="1"/>
          </p:cNvSpPr>
          <p:nvPr/>
        </p:nvSpPr>
        <p:spPr bwMode="auto">
          <a:xfrm>
            <a:off x="838200" y="5029200"/>
            <a:ext cx="6715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sz="1000">
                <a:solidFill>
                  <a:schemeClr val="bg1"/>
                </a:solidFill>
              </a:rPr>
              <a:t>© NASA</a:t>
            </a:r>
          </a:p>
        </p:txBody>
      </p:sp>
      <p:sp>
        <p:nvSpPr>
          <p:cNvPr id="32788" name="Up Arrow 12"/>
          <p:cNvSpPr>
            <a:spLocks noChangeArrowheads="1"/>
          </p:cNvSpPr>
          <p:nvPr/>
        </p:nvSpPr>
        <p:spPr bwMode="auto">
          <a:xfrm rot="3607866">
            <a:off x="7141369" y="2821781"/>
            <a:ext cx="511175" cy="1477963"/>
          </a:xfrm>
          <a:prstGeom prst="upArrow">
            <a:avLst>
              <a:gd name="adj1" fmla="val 50000"/>
              <a:gd name="adj2" fmla="val 49929"/>
            </a:avLst>
          </a:prstGeom>
          <a:solidFill>
            <a:schemeClr val="accent1"/>
          </a:solidFill>
          <a:ln w="9525">
            <a:solidFill>
              <a:schemeClr val="tx1"/>
            </a:solidFill>
            <a:round/>
            <a:headEnd/>
            <a:tailEnd/>
          </a:ln>
        </p:spPr>
        <p:txBody>
          <a:bodyPr/>
          <a:lstStyle/>
          <a:p>
            <a:endParaRPr lang="es-CO"/>
          </a:p>
        </p:txBody>
      </p:sp>
      <p:sp>
        <p:nvSpPr>
          <p:cNvPr id="32789" name="TextBox 23"/>
          <p:cNvSpPr txBox="1">
            <a:spLocks noChangeArrowheads="1"/>
          </p:cNvSpPr>
          <p:nvPr/>
        </p:nvSpPr>
        <p:spPr bwMode="auto">
          <a:xfrm>
            <a:off x="3429000" y="4930162"/>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dirty="0"/>
              <a:t>complex cells</a:t>
            </a:r>
          </a:p>
        </p:txBody>
      </p:sp>
      <p:sp>
        <p:nvSpPr>
          <p:cNvPr id="32790" name="Up Arrow 10"/>
          <p:cNvSpPr>
            <a:spLocks noChangeArrowheads="1"/>
          </p:cNvSpPr>
          <p:nvPr/>
        </p:nvSpPr>
        <p:spPr bwMode="auto">
          <a:xfrm>
            <a:off x="4191000" y="3276600"/>
            <a:ext cx="484188" cy="685800"/>
          </a:xfrm>
          <a:prstGeom prst="upArrow">
            <a:avLst>
              <a:gd name="adj1" fmla="val 50000"/>
              <a:gd name="adj2" fmla="val 50026"/>
            </a:avLst>
          </a:prstGeom>
          <a:solidFill>
            <a:schemeClr val="accent1"/>
          </a:solidFill>
          <a:ln w="9525">
            <a:solidFill>
              <a:schemeClr val="tx1"/>
            </a:solidFill>
            <a:round/>
            <a:headEnd/>
            <a:tailEnd/>
          </a:ln>
        </p:spPr>
        <p:txBody>
          <a:bodyPr/>
          <a:lstStyle/>
          <a:p>
            <a:endParaRPr lang="es-CO"/>
          </a:p>
        </p:txBody>
      </p:sp>
      <p:sp>
        <p:nvSpPr>
          <p:cNvPr id="32791" name="Up Arrow 10"/>
          <p:cNvSpPr>
            <a:spLocks noChangeArrowheads="1"/>
          </p:cNvSpPr>
          <p:nvPr/>
        </p:nvSpPr>
        <p:spPr bwMode="auto">
          <a:xfrm>
            <a:off x="8382000" y="3276600"/>
            <a:ext cx="484188" cy="685800"/>
          </a:xfrm>
          <a:prstGeom prst="upArrow">
            <a:avLst>
              <a:gd name="adj1" fmla="val 50000"/>
              <a:gd name="adj2" fmla="val 50026"/>
            </a:avLst>
          </a:prstGeom>
          <a:solidFill>
            <a:schemeClr val="accent1"/>
          </a:solidFill>
          <a:ln w="9525">
            <a:solidFill>
              <a:schemeClr val="tx1"/>
            </a:solidFill>
            <a:round/>
            <a:headEnd/>
            <a:tailEnd/>
          </a:ln>
        </p:spPr>
        <p:txBody>
          <a:bodyPr/>
          <a:lstStyle/>
          <a:p>
            <a:endParaRPr lang="es-CO"/>
          </a:p>
        </p:txBody>
      </p:sp>
      <p:sp>
        <p:nvSpPr>
          <p:cNvPr id="32792" name="TextBox 24"/>
          <p:cNvSpPr txBox="1">
            <a:spLocks noChangeArrowheads="1"/>
          </p:cNvSpPr>
          <p:nvPr/>
        </p:nvSpPr>
        <p:spPr bwMode="auto">
          <a:xfrm>
            <a:off x="228601" y="5517232"/>
            <a:ext cx="823183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dirty="0"/>
              <a:t>The fossil record shows a sequence from simple bacteria to </a:t>
            </a:r>
          </a:p>
          <a:p>
            <a:r>
              <a:rPr lang="en-US" dirty="0"/>
              <a:t>more complicated organisms through time and provides the </a:t>
            </a:r>
            <a:r>
              <a:rPr lang="en-US" dirty="0" smtClean="0"/>
              <a:t>most compelling </a:t>
            </a:r>
            <a:r>
              <a:rPr lang="en-US" dirty="0"/>
              <a:t>evidence for evolution.</a:t>
            </a:r>
          </a:p>
        </p:txBody>
      </p:sp>
    </p:spTree>
    <p:extLst>
      <p:ext uri="{BB962C8B-B14F-4D97-AF65-F5344CB8AC3E}">
        <p14:creationId xmlns:p14="http://schemas.microsoft.com/office/powerpoint/2010/main" val="4206480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0" y="838200"/>
            <a:ext cx="9144000" cy="1143000"/>
          </a:xfrm>
        </p:spPr>
        <p:txBody>
          <a:bodyPr/>
          <a:lstStyle/>
          <a:p>
            <a:r>
              <a:rPr lang="en-US" dirty="0" smtClean="0"/>
              <a:t>Evidence </a:t>
            </a:r>
            <a:r>
              <a:rPr lang="en-US" dirty="0" smtClean="0"/>
              <a:t>(2): </a:t>
            </a:r>
            <a:r>
              <a:rPr lang="en-US" dirty="0" smtClean="0"/>
              <a:t>Transitional fossils</a:t>
            </a:r>
          </a:p>
        </p:txBody>
      </p:sp>
      <p:sp>
        <p:nvSpPr>
          <p:cNvPr id="33795" name="Rectangle 3"/>
          <p:cNvSpPr>
            <a:spLocks noChangeArrowheads="1"/>
          </p:cNvSpPr>
          <p:nvPr/>
        </p:nvSpPr>
        <p:spPr bwMode="auto">
          <a:xfrm>
            <a:off x="1524000" y="6488113"/>
            <a:ext cx="4572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en.wikipedia.org/wiki/Image:Archaeopteryx_lithographica_paris.JPG</a:t>
            </a:r>
          </a:p>
        </p:txBody>
      </p:sp>
      <p:pic>
        <p:nvPicPr>
          <p:cNvPr id="33796" name="Picture 4" descr="bird.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828800"/>
            <a:ext cx="48768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7"/>
          <p:cNvSpPr>
            <a:spLocks noChangeArrowheads="1"/>
          </p:cNvSpPr>
          <p:nvPr/>
        </p:nvSpPr>
        <p:spPr bwMode="auto">
          <a:xfrm>
            <a:off x="304800" y="5638800"/>
            <a:ext cx="2209800" cy="533400"/>
          </a:xfrm>
          <a:prstGeom prst="rect">
            <a:avLst/>
          </a:prstGeom>
          <a:solidFill>
            <a:schemeClr val="accent1"/>
          </a:solidFill>
          <a:ln w="9525">
            <a:solidFill>
              <a:schemeClr val="tx1"/>
            </a:solidFill>
            <a:round/>
            <a:headEnd/>
            <a:tailEnd/>
          </a:ln>
        </p:spPr>
        <p:txBody>
          <a:bodyPr/>
          <a:lstStyle/>
          <a:p>
            <a:r>
              <a:rPr lang="en-US" i="1"/>
              <a:t>Archaeopteryx</a:t>
            </a:r>
          </a:p>
        </p:txBody>
      </p:sp>
      <p:sp>
        <p:nvSpPr>
          <p:cNvPr id="33798" name="TextBox 9"/>
          <p:cNvSpPr txBox="1">
            <a:spLocks noChangeArrowheads="1"/>
          </p:cNvSpPr>
          <p:nvPr/>
        </p:nvSpPr>
        <p:spPr bwMode="auto">
          <a:xfrm flipH="1">
            <a:off x="5105400" y="1828800"/>
            <a:ext cx="3355032"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sz="2200" dirty="0"/>
              <a:t> Many fossils show a </a:t>
            </a:r>
            <a:r>
              <a:rPr lang="en-US" sz="2200" dirty="0" smtClean="0"/>
              <a:t>clear transition </a:t>
            </a:r>
            <a:r>
              <a:rPr lang="en-US" sz="2200" dirty="0"/>
              <a:t>from one species</a:t>
            </a:r>
            <a:r>
              <a:rPr lang="en-US" sz="2200" dirty="0" smtClean="0"/>
              <a:t>, </a:t>
            </a:r>
            <a:r>
              <a:rPr lang="en-US" sz="2200" dirty="0"/>
              <a:t>or group, to another.</a:t>
            </a:r>
          </a:p>
          <a:p>
            <a:endParaRPr lang="en-US" sz="2200" dirty="0"/>
          </a:p>
          <a:p>
            <a:pPr>
              <a:buFont typeface="Arial" charset="0"/>
              <a:buChar char="•"/>
            </a:pPr>
            <a:r>
              <a:rPr lang="en-US" sz="2200" dirty="0"/>
              <a:t> </a:t>
            </a:r>
            <a:r>
              <a:rPr lang="en-US" sz="2200" dirty="0">
                <a:solidFill>
                  <a:srgbClr val="FF0000"/>
                </a:solidFill>
              </a:rPr>
              <a:t>Archaeopteryx</a:t>
            </a:r>
            <a:r>
              <a:rPr lang="en-US" sz="2200" dirty="0"/>
              <a:t> was found </a:t>
            </a:r>
            <a:r>
              <a:rPr lang="en-US" sz="2200" dirty="0" smtClean="0"/>
              <a:t>in </a:t>
            </a:r>
            <a:r>
              <a:rPr lang="en-US" sz="2200" dirty="0"/>
              <a:t>Germany in 1861. It </a:t>
            </a:r>
            <a:r>
              <a:rPr lang="en-US" sz="2200" dirty="0" smtClean="0"/>
              <a:t> </a:t>
            </a:r>
            <a:r>
              <a:rPr lang="en-US" sz="2200" dirty="0"/>
              <a:t>share many characteristics  </a:t>
            </a:r>
            <a:r>
              <a:rPr lang="en-US" sz="2200" dirty="0" smtClean="0"/>
              <a:t>with </a:t>
            </a:r>
            <a:r>
              <a:rPr lang="en-US" sz="2200" dirty="0"/>
              <a:t>both dinosaurs </a:t>
            </a:r>
            <a:r>
              <a:rPr lang="en-US" sz="2200" dirty="0" smtClean="0"/>
              <a:t>and birds</a:t>
            </a:r>
            <a:r>
              <a:rPr lang="en-US" sz="2200" dirty="0"/>
              <a:t>. </a:t>
            </a:r>
          </a:p>
          <a:p>
            <a:endParaRPr lang="en-US" sz="2200" dirty="0"/>
          </a:p>
          <a:p>
            <a:pPr>
              <a:buFont typeface="Arial" charset="0"/>
              <a:buChar char="•"/>
            </a:pPr>
            <a:r>
              <a:rPr lang="en-US" sz="2200" dirty="0"/>
              <a:t> It provides good </a:t>
            </a:r>
            <a:r>
              <a:rPr lang="en-US" sz="2200" dirty="0" smtClean="0"/>
              <a:t>evidence that </a:t>
            </a:r>
            <a:r>
              <a:rPr lang="en-US" sz="2200" dirty="0"/>
              <a:t>birds arose </a:t>
            </a:r>
            <a:r>
              <a:rPr lang="en-US" sz="2200" dirty="0" smtClean="0"/>
              <a:t>from dinosaur </a:t>
            </a:r>
            <a:r>
              <a:rPr lang="en-US" sz="2200" dirty="0"/>
              <a:t>ancestors</a:t>
            </a:r>
          </a:p>
          <a:p>
            <a:endParaRPr lang="en-US" dirty="0"/>
          </a:p>
          <a:p>
            <a:endParaRPr lang="en-US" dirty="0"/>
          </a:p>
        </p:txBody>
      </p:sp>
    </p:spTree>
    <p:extLst>
      <p:ext uri="{BB962C8B-B14F-4D97-AF65-F5344CB8AC3E}">
        <p14:creationId xmlns:p14="http://schemas.microsoft.com/office/powerpoint/2010/main" val="780727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52400" y="838200"/>
            <a:ext cx="9448800" cy="1143000"/>
          </a:xfrm>
        </p:spPr>
        <p:txBody>
          <a:bodyPr/>
          <a:lstStyle/>
          <a:p>
            <a:r>
              <a:rPr lang="en-US" dirty="0" smtClean="0"/>
              <a:t>Evidence </a:t>
            </a:r>
            <a:r>
              <a:rPr lang="en-US" dirty="0" smtClean="0"/>
              <a:t>(3): </a:t>
            </a:r>
            <a:r>
              <a:rPr lang="en-US" dirty="0" smtClean="0"/>
              <a:t>Biochemistry</a:t>
            </a:r>
          </a:p>
        </p:txBody>
      </p:sp>
      <p:sp>
        <p:nvSpPr>
          <p:cNvPr id="27651" name="Rectangle 10"/>
          <p:cNvSpPr>
            <a:spLocks noChangeArrowheads="1"/>
          </p:cNvSpPr>
          <p:nvPr/>
        </p:nvSpPr>
        <p:spPr bwMode="auto">
          <a:xfrm>
            <a:off x="7620000" y="5486400"/>
            <a:ext cx="1371600" cy="1219200"/>
          </a:xfrm>
          <a:prstGeom prst="rect">
            <a:avLst/>
          </a:prstGeom>
          <a:solidFill>
            <a:schemeClr val="accent1"/>
          </a:solidFill>
          <a:ln w="9525">
            <a:solidFill>
              <a:schemeClr val="tx1"/>
            </a:solidFill>
            <a:round/>
            <a:headEnd/>
            <a:tailEnd/>
          </a:ln>
        </p:spPr>
        <p:txBody>
          <a:bodyPr/>
          <a:lstStyle/>
          <a:p>
            <a:pPr algn="ctr"/>
            <a:r>
              <a:rPr lang="en-US"/>
              <a:t>       </a:t>
            </a:r>
          </a:p>
        </p:txBody>
      </p:sp>
      <p:sp>
        <p:nvSpPr>
          <p:cNvPr id="27652" name="Rectangle 6"/>
          <p:cNvSpPr>
            <a:spLocks noChangeArrowheads="1"/>
          </p:cNvSpPr>
          <p:nvPr/>
        </p:nvSpPr>
        <p:spPr bwMode="auto">
          <a:xfrm>
            <a:off x="1676400" y="6627813"/>
            <a:ext cx="4572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en.wikipedia.org/wiki/Image:ATP-xtal-3D-sticks.png</a:t>
            </a:r>
          </a:p>
        </p:txBody>
      </p:sp>
      <p:pic>
        <p:nvPicPr>
          <p:cNvPr id="27653" name="Picture 7" descr="620px-ATP-xtal-3D-stick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3810000"/>
            <a:ext cx="3233738"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8" descr="DNA_double_helix_vertikal.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844675"/>
            <a:ext cx="1752600" cy="387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Rectangle 10"/>
          <p:cNvSpPr>
            <a:spLocks noChangeArrowheads="1"/>
          </p:cNvSpPr>
          <p:nvPr/>
        </p:nvSpPr>
        <p:spPr bwMode="auto">
          <a:xfrm>
            <a:off x="228600" y="5257800"/>
            <a:ext cx="1752600" cy="1219200"/>
          </a:xfrm>
          <a:prstGeom prst="rect">
            <a:avLst/>
          </a:prstGeom>
          <a:solidFill>
            <a:schemeClr val="accent1"/>
          </a:solidFill>
          <a:ln w="9525">
            <a:solidFill>
              <a:schemeClr val="tx1"/>
            </a:solidFill>
            <a:round/>
            <a:headEnd/>
            <a:tailEnd/>
          </a:ln>
        </p:spPr>
        <p:txBody>
          <a:bodyPr/>
          <a:lstStyle/>
          <a:p>
            <a:pPr algn="ctr"/>
            <a:r>
              <a:rPr lang="en-US"/>
              <a:t>DNA for </a:t>
            </a:r>
          </a:p>
          <a:p>
            <a:pPr algn="ctr"/>
            <a:r>
              <a:rPr lang="en-US"/>
              <a:t>Information Transfer</a:t>
            </a:r>
          </a:p>
        </p:txBody>
      </p:sp>
      <p:sp>
        <p:nvSpPr>
          <p:cNvPr id="27656" name="Rectangle 10"/>
          <p:cNvSpPr>
            <a:spLocks noChangeArrowheads="1"/>
          </p:cNvSpPr>
          <p:nvPr/>
        </p:nvSpPr>
        <p:spPr bwMode="auto">
          <a:xfrm>
            <a:off x="6019800" y="5486400"/>
            <a:ext cx="457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dirty="0"/>
              <a:t>ATP for </a:t>
            </a:r>
          </a:p>
          <a:p>
            <a:pPr algn="ctr"/>
            <a:r>
              <a:rPr lang="en-US" dirty="0"/>
              <a:t>Energy </a:t>
            </a:r>
          </a:p>
          <a:p>
            <a:pPr algn="ctr"/>
            <a:r>
              <a:rPr lang="en-US" dirty="0"/>
              <a:t>Transfer</a:t>
            </a:r>
          </a:p>
        </p:txBody>
      </p:sp>
      <p:sp>
        <p:nvSpPr>
          <p:cNvPr id="27657" name="TextBox 11"/>
          <p:cNvSpPr txBox="1">
            <a:spLocks noChangeArrowheads="1"/>
          </p:cNvSpPr>
          <p:nvPr/>
        </p:nvSpPr>
        <p:spPr bwMode="auto">
          <a:xfrm>
            <a:off x="1981200" y="1828800"/>
            <a:ext cx="655124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smtClean="0"/>
              <a:t>All </a:t>
            </a:r>
            <a:r>
              <a:rPr lang="en-US" dirty="0"/>
              <a:t>living things </a:t>
            </a:r>
            <a:r>
              <a:rPr lang="en-US" dirty="0" smtClean="0"/>
              <a:t>pass on </a:t>
            </a:r>
            <a:r>
              <a:rPr lang="en-US" dirty="0"/>
              <a:t>information from generation to </a:t>
            </a:r>
            <a:r>
              <a:rPr lang="en-US" dirty="0" smtClean="0"/>
              <a:t>generation using </a:t>
            </a:r>
            <a:r>
              <a:rPr lang="en-US" dirty="0"/>
              <a:t>the DNA molecule.</a:t>
            </a:r>
          </a:p>
          <a:p>
            <a:endParaRPr lang="en-US" dirty="0"/>
          </a:p>
          <a:p>
            <a:pPr>
              <a:buFont typeface="Arial" charset="0"/>
              <a:buChar char="•"/>
            </a:pPr>
            <a:r>
              <a:rPr lang="en-US" dirty="0"/>
              <a:t> All living things also use a </a:t>
            </a:r>
            <a:r>
              <a:rPr lang="en-US" dirty="0" smtClean="0"/>
              <a:t>molecule called </a:t>
            </a:r>
            <a:r>
              <a:rPr lang="en-US" dirty="0"/>
              <a:t>ATP to </a:t>
            </a:r>
            <a:r>
              <a:rPr lang="en-US" dirty="0" smtClean="0"/>
              <a:t>carry energy </a:t>
            </a:r>
            <a:r>
              <a:rPr lang="en-US" dirty="0"/>
              <a:t>around </a:t>
            </a:r>
            <a:r>
              <a:rPr lang="en-US" dirty="0" smtClean="0"/>
              <a:t>the organism</a:t>
            </a:r>
            <a:r>
              <a:rPr lang="en-US" dirty="0"/>
              <a:t>.</a:t>
            </a:r>
          </a:p>
        </p:txBody>
      </p:sp>
    </p:spTree>
    <p:extLst>
      <p:ext uri="{BB962C8B-B14F-4D97-AF65-F5344CB8AC3E}">
        <p14:creationId xmlns:p14="http://schemas.microsoft.com/office/powerpoint/2010/main" val="17902559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838200"/>
            <a:ext cx="9144000" cy="1143000"/>
          </a:xfrm>
        </p:spPr>
        <p:txBody>
          <a:bodyPr/>
          <a:lstStyle/>
          <a:p>
            <a:r>
              <a:rPr lang="en-US" dirty="0" smtClean="0"/>
              <a:t>Evidence </a:t>
            </a:r>
            <a:r>
              <a:rPr lang="en-US" dirty="0" smtClean="0"/>
              <a:t>(4): </a:t>
            </a:r>
            <a:r>
              <a:rPr lang="en-US" dirty="0" smtClean="0"/>
              <a:t>Similar Genes</a:t>
            </a:r>
          </a:p>
        </p:txBody>
      </p:sp>
      <p:sp>
        <p:nvSpPr>
          <p:cNvPr id="28675" name="TextBox 8"/>
          <p:cNvSpPr txBox="1">
            <a:spLocks noChangeArrowheads="1"/>
          </p:cNvSpPr>
          <p:nvPr/>
        </p:nvSpPr>
        <p:spPr bwMode="auto">
          <a:xfrm>
            <a:off x="76200" y="2057400"/>
            <a:ext cx="8994775"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sz="1400"/>
              <a:t>HUMAN                 CCAAGGTCACGACTACTCCAATTGTCACAACTGTTCCAACCGTCACGACTGTTGAACGA</a:t>
            </a:r>
          </a:p>
          <a:p>
            <a:r>
              <a:rPr lang="en-US" sz="1400"/>
              <a:t>CHIMPANZEE       CCAAGGTCACGACTACTCCAATTGTCACAACTGTTCCAACCGTCA</a:t>
            </a:r>
            <a:r>
              <a:rPr lang="en-US" sz="1600">
                <a:solidFill>
                  <a:srgbClr val="FF0000"/>
                </a:solidFill>
              </a:rPr>
              <a:t>T</a:t>
            </a:r>
            <a:r>
              <a:rPr lang="en-US" sz="1400"/>
              <a:t>GACTGTTGAACGA</a:t>
            </a:r>
          </a:p>
          <a:p>
            <a:r>
              <a:rPr lang="en-US" sz="1400"/>
              <a:t>GORILLA               CCAAGGTCAC</a:t>
            </a:r>
            <a:r>
              <a:rPr lang="en-US" sz="1600">
                <a:solidFill>
                  <a:srgbClr val="FF0000"/>
                </a:solidFill>
              </a:rPr>
              <a:t>A</a:t>
            </a:r>
            <a:r>
              <a:rPr lang="en-US" sz="1400"/>
              <a:t>ACTACTCCAATTGTCACAACTGTTCCAACCGTCACGACTGTTGAACGA</a:t>
            </a:r>
          </a:p>
          <a:p>
            <a:endParaRPr lang="en-US" sz="1400"/>
          </a:p>
          <a:p>
            <a:endParaRPr lang="en-US" sz="1400"/>
          </a:p>
        </p:txBody>
      </p:sp>
      <p:sp>
        <p:nvSpPr>
          <p:cNvPr id="28676" name="Up Arrow 10"/>
          <p:cNvSpPr>
            <a:spLocks noChangeArrowheads="1"/>
          </p:cNvSpPr>
          <p:nvPr/>
        </p:nvSpPr>
        <p:spPr bwMode="auto">
          <a:xfrm>
            <a:off x="2743200" y="2819400"/>
            <a:ext cx="457200" cy="457200"/>
          </a:xfrm>
          <a:prstGeom prst="upArrow">
            <a:avLst>
              <a:gd name="adj1" fmla="val 50000"/>
              <a:gd name="adj2" fmla="val 50000"/>
            </a:avLst>
          </a:prstGeom>
          <a:solidFill>
            <a:schemeClr val="accent1"/>
          </a:solidFill>
          <a:ln w="9525">
            <a:solidFill>
              <a:schemeClr val="tx1"/>
            </a:solidFill>
            <a:round/>
            <a:headEnd/>
            <a:tailEnd/>
          </a:ln>
        </p:spPr>
        <p:txBody>
          <a:bodyPr/>
          <a:lstStyle/>
          <a:p>
            <a:endParaRPr lang="es-CO"/>
          </a:p>
        </p:txBody>
      </p:sp>
      <p:sp>
        <p:nvSpPr>
          <p:cNvPr id="28677" name="Up Arrow 11"/>
          <p:cNvSpPr>
            <a:spLocks noChangeArrowheads="1"/>
          </p:cNvSpPr>
          <p:nvPr/>
        </p:nvSpPr>
        <p:spPr bwMode="auto">
          <a:xfrm>
            <a:off x="7010400" y="2819400"/>
            <a:ext cx="457200" cy="457200"/>
          </a:xfrm>
          <a:prstGeom prst="upArrow">
            <a:avLst>
              <a:gd name="adj1" fmla="val 50000"/>
              <a:gd name="adj2" fmla="val 50000"/>
            </a:avLst>
          </a:prstGeom>
          <a:solidFill>
            <a:schemeClr val="accent1"/>
          </a:solidFill>
          <a:ln w="9525">
            <a:solidFill>
              <a:schemeClr val="tx1"/>
            </a:solidFill>
            <a:round/>
            <a:headEnd/>
            <a:tailEnd/>
          </a:ln>
        </p:spPr>
        <p:txBody>
          <a:bodyPr/>
          <a:lstStyle/>
          <a:p>
            <a:endParaRPr lang="es-CO"/>
          </a:p>
        </p:txBody>
      </p:sp>
      <p:sp>
        <p:nvSpPr>
          <p:cNvPr id="28678" name="TextBox 12"/>
          <p:cNvSpPr txBox="1">
            <a:spLocks noChangeArrowheads="1"/>
          </p:cNvSpPr>
          <p:nvPr/>
        </p:nvSpPr>
        <p:spPr bwMode="auto">
          <a:xfrm>
            <a:off x="19051" y="3722688"/>
            <a:ext cx="844138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en-US" dirty="0"/>
          </a:p>
          <a:p>
            <a:pPr>
              <a:buFont typeface="Arial" charset="0"/>
              <a:buChar char="•"/>
            </a:pPr>
            <a:r>
              <a:rPr lang="en-US" dirty="0"/>
              <a:t> Comparison of the human genetic code with that of other </a:t>
            </a:r>
          </a:p>
          <a:p>
            <a:r>
              <a:rPr lang="en-US" dirty="0"/>
              <a:t>  organisms show that chimpanzees are nearly genetically </a:t>
            </a:r>
            <a:r>
              <a:rPr lang="en-US" dirty="0" smtClean="0"/>
              <a:t>identical(differ </a:t>
            </a:r>
            <a:r>
              <a:rPr lang="en-US" dirty="0"/>
              <a:t>by less than 1.2%) whereas the mouse differs by ≈15%.</a:t>
            </a:r>
          </a:p>
        </p:txBody>
      </p:sp>
      <p:sp>
        <p:nvSpPr>
          <p:cNvPr id="28679" name="Rectangle 10"/>
          <p:cNvSpPr>
            <a:spLocks noChangeArrowheads="1"/>
          </p:cNvSpPr>
          <p:nvPr/>
        </p:nvSpPr>
        <p:spPr bwMode="auto">
          <a:xfrm>
            <a:off x="0" y="3200400"/>
            <a:ext cx="9144000" cy="457200"/>
          </a:xfrm>
          <a:prstGeom prst="rect">
            <a:avLst/>
          </a:prstGeom>
          <a:solidFill>
            <a:schemeClr val="accent1"/>
          </a:solidFill>
          <a:ln w="9525">
            <a:solidFill>
              <a:schemeClr val="tx1"/>
            </a:solidFill>
            <a:round/>
            <a:headEnd/>
            <a:tailEnd/>
          </a:ln>
        </p:spPr>
        <p:txBody>
          <a:bodyPr/>
          <a:lstStyle/>
          <a:p>
            <a:r>
              <a:rPr lang="en-US"/>
              <a:t>Genetic code of chimps and gorillas is almost identical to humans</a:t>
            </a:r>
          </a:p>
        </p:txBody>
      </p:sp>
    </p:spTree>
    <p:extLst>
      <p:ext uri="{BB962C8B-B14F-4D97-AF65-F5344CB8AC3E}">
        <p14:creationId xmlns:p14="http://schemas.microsoft.com/office/powerpoint/2010/main" val="1762185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0" y="188640"/>
            <a:ext cx="9448800" cy="1143000"/>
          </a:xfrm>
        </p:spPr>
        <p:txBody>
          <a:bodyPr/>
          <a:lstStyle/>
          <a:p>
            <a:r>
              <a:rPr lang="en-US" dirty="0" smtClean="0"/>
              <a:t>Evidence </a:t>
            </a:r>
            <a:r>
              <a:rPr lang="en-US" dirty="0" smtClean="0"/>
              <a:t>(5): </a:t>
            </a:r>
            <a:r>
              <a:rPr lang="en-US" dirty="0" smtClean="0"/>
              <a:t>Comparative Anatomy</a:t>
            </a:r>
          </a:p>
        </p:txBody>
      </p:sp>
      <p:sp>
        <p:nvSpPr>
          <p:cNvPr id="29699" name="Rectangle 2"/>
          <p:cNvSpPr>
            <a:spLocks noChangeArrowheads="1"/>
          </p:cNvSpPr>
          <p:nvPr/>
        </p:nvSpPr>
        <p:spPr bwMode="auto">
          <a:xfrm>
            <a:off x="1752600" y="6627813"/>
            <a:ext cx="4572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en.wikipedia.org/wiki/Image:Primatenskelett-drawing.jpg</a:t>
            </a:r>
          </a:p>
        </p:txBody>
      </p:sp>
      <p:pic>
        <p:nvPicPr>
          <p:cNvPr id="29700" name="Picture 3" descr="537px-Primatenskelett-drawin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8275" y="1905000"/>
            <a:ext cx="3621088"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Rectangle 10"/>
          <p:cNvSpPr>
            <a:spLocks noChangeArrowheads="1"/>
          </p:cNvSpPr>
          <p:nvPr/>
        </p:nvSpPr>
        <p:spPr bwMode="auto">
          <a:xfrm>
            <a:off x="609600" y="6019800"/>
            <a:ext cx="2895600" cy="457200"/>
          </a:xfrm>
          <a:prstGeom prst="rect">
            <a:avLst/>
          </a:prstGeom>
          <a:solidFill>
            <a:schemeClr val="accent1"/>
          </a:solidFill>
          <a:ln w="9525">
            <a:solidFill>
              <a:schemeClr val="tx1"/>
            </a:solidFill>
            <a:round/>
            <a:headEnd/>
            <a:tailEnd/>
          </a:ln>
        </p:spPr>
        <p:txBody>
          <a:bodyPr/>
          <a:lstStyle/>
          <a:p>
            <a:r>
              <a:rPr lang="en-US"/>
              <a:t>Human  and  Gorilla</a:t>
            </a:r>
          </a:p>
        </p:txBody>
      </p:sp>
      <p:sp>
        <p:nvSpPr>
          <p:cNvPr id="29702" name="TextBox 5"/>
          <p:cNvSpPr txBox="1">
            <a:spLocks noChangeArrowheads="1"/>
          </p:cNvSpPr>
          <p:nvPr/>
        </p:nvSpPr>
        <p:spPr bwMode="auto">
          <a:xfrm>
            <a:off x="3886201" y="1419285"/>
            <a:ext cx="464624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en-US" dirty="0" smtClean="0"/>
          </a:p>
          <a:p>
            <a:endParaRPr lang="en-US" dirty="0" smtClean="0"/>
          </a:p>
          <a:p>
            <a:pPr>
              <a:buFont typeface="Arial" charset="0"/>
              <a:buChar char="•"/>
            </a:pPr>
            <a:r>
              <a:rPr lang="en-US" dirty="0"/>
              <a:t> The skeleton of humans </a:t>
            </a:r>
            <a:r>
              <a:rPr lang="en-US" dirty="0" smtClean="0"/>
              <a:t>and gorillas </a:t>
            </a:r>
            <a:r>
              <a:rPr lang="en-US" dirty="0"/>
              <a:t>are very </a:t>
            </a:r>
            <a:r>
              <a:rPr lang="en-US" dirty="0" smtClean="0"/>
              <a:t>similar suggesting they </a:t>
            </a:r>
            <a:r>
              <a:rPr lang="en-US" dirty="0"/>
              <a:t>shared a recent common </a:t>
            </a:r>
            <a:r>
              <a:rPr lang="en-US" dirty="0" smtClean="0"/>
              <a:t>ancestor</a:t>
            </a:r>
            <a:r>
              <a:rPr lang="en-US" dirty="0"/>
              <a:t>, </a:t>
            </a:r>
            <a:endParaRPr lang="en-US" dirty="0" smtClean="0"/>
          </a:p>
          <a:p>
            <a:pPr>
              <a:buFont typeface="Arial" charset="0"/>
              <a:buChar char="•"/>
            </a:pPr>
            <a:endParaRPr lang="en-US" dirty="0"/>
          </a:p>
          <a:p>
            <a:pPr>
              <a:buFont typeface="Arial" charset="0"/>
              <a:buChar char="•"/>
            </a:pPr>
            <a:r>
              <a:rPr lang="en-US" dirty="0" smtClean="0"/>
              <a:t>But shares bilateral symmetry with distantly related woodlouse</a:t>
            </a:r>
            <a:r>
              <a:rPr lang="en-US" dirty="0"/>
              <a:t>…</a:t>
            </a:r>
          </a:p>
          <a:p>
            <a:endParaRPr lang="en-US" dirty="0"/>
          </a:p>
        </p:txBody>
      </p:sp>
      <p:pic>
        <p:nvPicPr>
          <p:cNvPr id="29703" name="Picture 6" descr="pill_bug.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4648200"/>
            <a:ext cx="1341438"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Rectangle 10"/>
          <p:cNvSpPr>
            <a:spLocks noChangeArrowheads="1"/>
          </p:cNvSpPr>
          <p:nvPr/>
        </p:nvSpPr>
        <p:spPr bwMode="auto">
          <a:xfrm>
            <a:off x="7315200" y="6324600"/>
            <a:ext cx="1752600" cy="457200"/>
          </a:xfrm>
          <a:prstGeom prst="rect">
            <a:avLst/>
          </a:prstGeom>
          <a:solidFill>
            <a:schemeClr val="accent1"/>
          </a:solidFill>
          <a:ln w="9525">
            <a:solidFill>
              <a:schemeClr val="tx1"/>
            </a:solidFill>
            <a:round/>
            <a:headEnd/>
            <a:tailEnd/>
          </a:ln>
        </p:spPr>
        <p:txBody>
          <a:bodyPr/>
          <a:lstStyle/>
          <a:p>
            <a:r>
              <a:rPr lang="en-US"/>
              <a:t>Woodlouse</a:t>
            </a:r>
          </a:p>
        </p:txBody>
      </p:sp>
    </p:spTree>
    <p:extLst>
      <p:ext uri="{BB962C8B-B14F-4D97-AF65-F5344CB8AC3E}">
        <p14:creationId xmlns:p14="http://schemas.microsoft.com/office/powerpoint/2010/main" val="27585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800px-Evolution_p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536" y="758330"/>
            <a:ext cx="8007314" cy="5683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itle 1"/>
          <p:cNvSpPr>
            <a:spLocks noGrp="1"/>
          </p:cNvSpPr>
          <p:nvPr>
            <p:ph type="title"/>
          </p:nvPr>
        </p:nvSpPr>
        <p:spPr>
          <a:xfrm>
            <a:off x="9229" y="9927"/>
            <a:ext cx="7772400" cy="609600"/>
          </a:xfrm>
        </p:spPr>
        <p:txBody>
          <a:bodyPr/>
          <a:lstStyle/>
          <a:p>
            <a:r>
              <a:rPr lang="en-US" dirty="0" smtClean="0"/>
              <a:t>Evidence </a:t>
            </a:r>
            <a:r>
              <a:rPr lang="en-US" dirty="0" smtClean="0"/>
              <a:t>(6): </a:t>
            </a:r>
            <a:r>
              <a:rPr lang="en-US" dirty="0" smtClean="0"/>
              <a:t>Homology</a:t>
            </a:r>
          </a:p>
        </p:txBody>
      </p:sp>
      <p:sp>
        <p:nvSpPr>
          <p:cNvPr id="30724" name="Rectangle 3"/>
          <p:cNvSpPr>
            <a:spLocks noChangeArrowheads="1"/>
          </p:cNvSpPr>
          <p:nvPr/>
        </p:nvSpPr>
        <p:spPr bwMode="auto">
          <a:xfrm>
            <a:off x="6781800" y="6627813"/>
            <a:ext cx="4572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en.wikipedia.org/wiki/Image:Evolution_pl.png</a:t>
            </a:r>
          </a:p>
        </p:txBody>
      </p:sp>
      <p:sp>
        <p:nvSpPr>
          <p:cNvPr id="30725" name="Rectangle 10"/>
          <p:cNvSpPr>
            <a:spLocks noChangeArrowheads="1"/>
          </p:cNvSpPr>
          <p:nvPr/>
        </p:nvSpPr>
        <p:spPr bwMode="auto">
          <a:xfrm>
            <a:off x="3347864" y="758330"/>
            <a:ext cx="2160240" cy="971636"/>
          </a:xfrm>
          <a:prstGeom prst="rect">
            <a:avLst/>
          </a:prstGeom>
          <a:solidFill>
            <a:schemeClr val="accent1"/>
          </a:solidFill>
          <a:ln w="9525">
            <a:solidFill>
              <a:schemeClr val="tx1"/>
            </a:solidFill>
            <a:round/>
            <a:headEnd/>
            <a:tailEnd/>
          </a:ln>
        </p:spPr>
        <p:txBody>
          <a:bodyPr/>
          <a:lstStyle/>
          <a:p>
            <a:r>
              <a:rPr lang="en-US" dirty="0"/>
              <a:t>The </a:t>
            </a:r>
            <a:r>
              <a:rPr lang="en-US" dirty="0" err="1"/>
              <a:t>pentadactyl</a:t>
            </a:r>
            <a:r>
              <a:rPr lang="en-US" dirty="0"/>
              <a:t> limb   </a:t>
            </a:r>
          </a:p>
          <a:p>
            <a:r>
              <a:rPr lang="en-US" dirty="0"/>
              <a:t>   is ancestral to all</a:t>
            </a:r>
          </a:p>
          <a:p>
            <a:r>
              <a:rPr lang="en-US" dirty="0"/>
              <a:t>     vertebrates…</a:t>
            </a:r>
          </a:p>
        </p:txBody>
      </p:sp>
      <p:sp>
        <p:nvSpPr>
          <p:cNvPr id="30726" name="Rectangle 10"/>
          <p:cNvSpPr>
            <a:spLocks noChangeArrowheads="1"/>
          </p:cNvSpPr>
          <p:nvPr/>
        </p:nvSpPr>
        <p:spPr bwMode="auto">
          <a:xfrm>
            <a:off x="2590800" y="6324600"/>
            <a:ext cx="4267200" cy="533400"/>
          </a:xfrm>
          <a:prstGeom prst="rect">
            <a:avLst/>
          </a:prstGeom>
          <a:solidFill>
            <a:schemeClr val="accent1"/>
          </a:solidFill>
          <a:ln w="9525">
            <a:solidFill>
              <a:schemeClr val="tx1"/>
            </a:solidFill>
            <a:round/>
            <a:headEnd/>
            <a:tailEnd/>
          </a:ln>
        </p:spPr>
        <p:txBody>
          <a:bodyPr/>
          <a:lstStyle/>
          <a:p>
            <a:r>
              <a:rPr lang="en-US"/>
              <a:t>but modified for different uses</a:t>
            </a:r>
          </a:p>
        </p:txBody>
      </p:sp>
    </p:spTree>
    <p:extLst>
      <p:ext uri="{BB962C8B-B14F-4D97-AF65-F5344CB8AC3E}">
        <p14:creationId xmlns:p14="http://schemas.microsoft.com/office/powerpoint/2010/main" val="41199628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0" y="838200"/>
            <a:ext cx="9144000" cy="1143000"/>
          </a:xfrm>
        </p:spPr>
        <p:txBody>
          <a:bodyPr/>
          <a:lstStyle/>
          <a:p>
            <a:r>
              <a:rPr lang="en-US" dirty="0" smtClean="0"/>
              <a:t>Evidence </a:t>
            </a:r>
            <a:r>
              <a:rPr lang="en-US" dirty="0" smtClean="0"/>
              <a:t>(7): </a:t>
            </a:r>
            <a:r>
              <a:rPr lang="en-US" dirty="0" smtClean="0"/>
              <a:t>Vestigial Structures</a:t>
            </a:r>
          </a:p>
        </p:txBody>
      </p:sp>
      <p:sp>
        <p:nvSpPr>
          <p:cNvPr id="31747" name="Rectangle 3"/>
          <p:cNvSpPr>
            <a:spLocks noChangeArrowheads="1"/>
          </p:cNvSpPr>
          <p:nvPr/>
        </p:nvSpPr>
        <p:spPr bwMode="auto">
          <a:xfrm>
            <a:off x="1600200" y="64770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en.wikipedia.org/wiki/Image:Illu_vertebral_column.jpg</a:t>
            </a:r>
          </a:p>
        </p:txBody>
      </p:sp>
      <p:pic>
        <p:nvPicPr>
          <p:cNvPr id="31748" name="Picture 4" descr="Illu_vertebral_colum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905000"/>
            <a:ext cx="39624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10"/>
          <p:cNvSpPr>
            <a:spLocks noChangeArrowheads="1"/>
          </p:cNvSpPr>
          <p:nvPr/>
        </p:nvSpPr>
        <p:spPr bwMode="auto">
          <a:xfrm>
            <a:off x="228600" y="5791200"/>
            <a:ext cx="3962400" cy="533400"/>
          </a:xfrm>
          <a:prstGeom prst="rect">
            <a:avLst/>
          </a:prstGeom>
          <a:solidFill>
            <a:schemeClr val="accent1"/>
          </a:solidFill>
          <a:ln w="9525">
            <a:solidFill>
              <a:schemeClr val="tx1"/>
            </a:solidFill>
            <a:round/>
            <a:headEnd/>
            <a:tailEnd/>
          </a:ln>
        </p:spPr>
        <p:txBody>
          <a:bodyPr/>
          <a:lstStyle/>
          <a:p>
            <a:r>
              <a:rPr lang="en-US"/>
              <a:t>The coccyx is a vestigial tail</a:t>
            </a:r>
          </a:p>
        </p:txBody>
      </p:sp>
      <p:sp>
        <p:nvSpPr>
          <p:cNvPr id="31750" name="TextBox 6"/>
          <p:cNvSpPr txBox="1">
            <a:spLocks noChangeArrowheads="1"/>
          </p:cNvSpPr>
          <p:nvPr/>
        </p:nvSpPr>
        <p:spPr bwMode="auto">
          <a:xfrm>
            <a:off x="4267201" y="1924594"/>
            <a:ext cx="419323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As evolution progresses, </a:t>
            </a:r>
            <a:r>
              <a:rPr lang="en-US" dirty="0" smtClean="0"/>
              <a:t>some structures are </a:t>
            </a:r>
            <a:r>
              <a:rPr lang="en-US" dirty="0"/>
              <a:t>not longer </a:t>
            </a:r>
            <a:r>
              <a:rPr lang="en-US" dirty="0" smtClean="0"/>
              <a:t>used. </a:t>
            </a:r>
          </a:p>
          <a:p>
            <a:endParaRPr lang="en-US" dirty="0"/>
          </a:p>
          <a:p>
            <a:pPr>
              <a:buFont typeface="Arial" charset="0"/>
              <a:buChar char="•"/>
            </a:pPr>
            <a:r>
              <a:rPr lang="en-US" dirty="0"/>
              <a:t> </a:t>
            </a:r>
            <a:r>
              <a:rPr lang="en-US" dirty="0" smtClean="0"/>
              <a:t>Example: </a:t>
            </a:r>
            <a:r>
              <a:rPr lang="en-US" dirty="0" smtClean="0">
                <a:solidFill>
                  <a:srgbClr val="FF0000"/>
                </a:solidFill>
              </a:rPr>
              <a:t>coccyx</a:t>
            </a:r>
            <a:r>
              <a:rPr lang="en-US" dirty="0"/>
              <a:t> </a:t>
            </a:r>
            <a:r>
              <a:rPr lang="en-US" dirty="0" smtClean="0"/>
              <a:t>and </a:t>
            </a:r>
            <a:r>
              <a:rPr lang="en-US" dirty="0" smtClean="0">
                <a:solidFill>
                  <a:srgbClr val="FF0000"/>
                </a:solidFill>
              </a:rPr>
              <a:t>appendix</a:t>
            </a:r>
            <a:r>
              <a:rPr lang="en-US" dirty="0"/>
              <a:t>.</a:t>
            </a:r>
          </a:p>
        </p:txBody>
      </p:sp>
    </p:spTree>
    <p:extLst>
      <p:ext uri="{BB962C8B-B14F-4D97-AF65-F5344CB8AC3E}">
        <p14:creationId xmlns:p14="http://schemas.microsoft.com/office/powerpoint/2010/main" val="27419265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692696"/>
            <a:ext cx="8532440" cy="2954015"/>
          </a:xfrm>
        </p:spPr>
        <p:txBody>
          <a:bodyPr/>
          <a:lstStyle/>
          <a:p>
            <a:r>
              <a:rPr lang="es-CO" dirty="0" err="1" smtClean="0"/>
              <a:t>Lesson</a:t>
            </a:r>
            <a:r>
              <a:rPr lang="es-CO" dirty="0" smtClean="0"/>
              <a:t> </a:t>
            </a:r>
            <a:r>
              <a:rPr lang="es-CO" dirty="0" smtClean="0"/>
              <a:t>15</a:t>
            </a:r>
            <a:r>
              <a:rPr lang="en-US" dirty="0" smtClean="0"/>
              <a:t>: </a:t>
            </a:r>
            <a:br>
              <a:rPr lang="en-US" dirty="0" smtClean="0"/>
            </a:br>
            <a:r>
              <a:rPr lang="en-US" dirty="0" smtClean="0"/>
              <a:t>Evidence of </a:t>
            </a:r>
            <a:br>
              <a:rPr lang="en-US" dirty="0" smtClean="0"/>
            </a:br>
            <a:r>
              <a:rPr lang="en-US" dirty="0" smtClean="0"/>
              <a:t>Evolution  </a:t>
            </a:r>
            <a:endParaRPr lang="es-CO" dirty="0"/>
          </a:p>
        </p:txBody>
      </p:sp>
      <p:sp>
        <p:nvSpPr>
          <p:cNvPr id="3" name="2 Subtítulo"/>
          <p:cNvSpPr>
            <a:spLocks noGrp="1"/>
          </p:cNvSpPr>
          <p:nvPr>
            <p:ph type="subTitle" idx="1"/>
          </p:nvPr>
        </p:nvSpPr>
        <p:spPr>
          <a:xfrm>
            <a:off x="685800" y="3645024"/>
            <a:ext cx="6461760" cy="2304256"/>
          </a:xfrm>
        </p:spPr>
        <p:txBody>
          <a:bodyPr>
            <a:normAutofit/>
          </a:bodyPr>
          <a:lstStyle/>
          <a:p>
            <a:r>
              <a:rPr lang="en-US" dirty="0" smtClean="0"/>
              <a:t>Objectives</a:t>
            </a:r>
            <a:r>
              <a:rPr lang="en-US" dirty="0" smtClean="0"/>
              <a:t>:</a:t>
            </a:r>
          </a:p>
          <a:p>
            <a:pPr marL="457200" indent="-457200">
              <a:buAutoNum type="arabicPeriod"/>
            </a:pPr>
            <a:r>
              <a:rPr lang="en-US" dirty="0" smtClean="0"/>
              <a:t>That a mutation is a change in an existing gene </a:t>
            </a:r>
          </a:p>
          <a:p>
            <a:pPr marL="457200" indent="-457200">
              <a:buAutoNum type="arabicPeriod"/>
            </a:pPr>
            <a:r>
              <a:rPr lang="en-US" dirty="0" smtClean="0"/>
              <a:t>Evolution occurs via natural selection</a:t>
            </a:r>
          </a:p>
          <a:p>
            <a:pPr marL="457200" indent="-457200">
              <a:buAutoNum type="arabicPeriod"/>
            </a:pPr>
            <a:r>
              <a:rPr lang="en-US" dirty="0" smtClean="0"/>
              <a:t>Evidence of Evolution</a:t>
            </a:r>
            <a:endParaRPr lang="en-US" dirty="0" smtClean="0"/>
          </a:p>
        </p:txBody>
      </p:sp>
    </p:spTree>
    <p:extLst>
      <p:ext uri="{BB962C8B-B14F-4D97-AF65-F5344CB8AC3E}">
        <p14:creationId xmlns:p14="http://schemas.microsoft.com/office/powerpoint/2010/main" val="14014475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Evidence (8): Geography</a:t>
            </a:r>
          </a:p>
        </p:txBody>
      </p:sp>
      <p:pic>
        <p:nvPicPr>
          <p:cNvPr id="34819" name="Content Placeholder 3" descr="gondwana1.gif"/>
          <p:cNvPicPr>
            <a:picLocks noGrp="1" noChangeAspect="1"/>
          </p:cNvPicPr>
          <p:nvPr>
            <p:ph idx="1"/>
          </p:nvPr>
        </p:nvPicPr>
        <p:blipFill>
          <a:blip r:embed="rId3">
            <a:extLst>
              <a:ext uri="{28A0092B-C50C-407E-A947-70E740481C1C}">
                <a14:useLocalDpi xmlns:a14="http://schemas.microsoft.com/office/drawing/2010/main" val="0"/>
              </a:ext>
            </a:extLst>
          </a:blip>
          <a:srcRect l="-6892" r="-6892"/>
          <a:stretch>
            <a:fillRect/>
          </a:stretch>
        </p:blipFill>
        <p:spPr>
          <a:xfrm>
            <a:off x="-76200" y="4077072"/>
            <a:ext cx="4038600" cy="1943100"/>
          </a:xfrm>
        </p:spPr>
      </p:pic>
      <p:pic>
        <p:nvPicPr>
          <p:cNvPr id="34820" name="Picture 4" descr="marsup_distrib.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625600"/>
            <a:ext cx="35687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Rectangle 5"/>
          <p:cNvSpPr>
            <a:spLocks noChangeArrowheads="1"/>
          </p:cNvSpPr>
          <p:nvPr/>
        </p:nvSpPr>
        <p:spPr bwMode="auto">
          <a:xfrm>
            <a:off x="1676400" y="6477000"/>
            <a:ext cx="457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evolution.berkeley.edu/evosite/lines/IVCexperiments.shtml</a:t>
            </a:r>
          </a:p>
          <a:p>
            <a:r>
              <a:rPr lang="en-US" sz="900"/>
              <a:t>en.wikipedia.org/wiki/Image:Kangaroo_and_joey03.jpg</a:t>
            </a:r>
          </a:p>
        </p:txBody>
      </p:sp>
      <p:pic>
        <p:nvPicPr>
          <p:cNvPr id="34822" name="Picture 6" descr="400px-Kangaroo_and_joey03.jpg"/>
          <p:cNvPicPr>
            <a:picLocks noChangeAspect="1"/>
          </p:cNvPicPr>
          <p:nvPr/>
        </p:nvPicPr>
        <p:blipFill>
          <a:blip r:embed="rId5">
            <a:extLst>
              <a:ext uri="{28A0092B-C50C-407E-A947-70E740481C1C}">
                <a14:useLocalDpi xmlns:a14="http://schemas.microsoft.com/office/drawing/2010/main" val="0"/>
              </a:ext>
            </a:extLst>
          </a:blip>
          <a:srcRect l="15306" r="20409"/>
          <a:stretch>
            <a:fillRect/>
          </a:stretch>
        </p:blipFill>
        <p:spPr bwMode="auto">
          <a:xfrm>
            <a:off x="3886200" y="1644545"/>
            <a:ext cx="1763713"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3" name="Rectangle 10"/>
          <p:cNvSpPr>
            <a:spLocks noChangeArrowheads="1"/>
          </p:cNvSpPr>
          <p:nvPr/>
        </p:nvSpPr>
        <p:spPr bwMode="auto">
          <a:xfrm>
            <a:off x="3886200" y="2133600"/>
            <a:ext cx="1752600" cy="457200"/>
          </a:xfrm>
          <a:prstGeom prst="rect">
            <a:avLst/>
          </a:prstGeom>
          <a:solidFill>
            <a:schemeClr val="accent1"/>
          </a:solidFill>
          <a:ln w="9525">
            <a:solidFill>
              <a:schemeClr val="tx1"/>
            </a:solidFill>
            <a:round/>
            <a:headEnd/>
            <a:tailEnd/>
          </a:ln>
        </p:spPr>
        <p:txBody>
          <a:bodyPr/>
          <a:lstStyle/>
          <a:p>
            <a:r>
              <a:rPr lang="en-US"/>
              <a:t> Marsupials</a:t>
            </a:r>
          </a:p>
        </p:txBody>
      </p:sp>
      <p:sp>
        <p:nvSpPr>
          <p:cNvPr id="34824" name="TextBox 8"/>
          <p:cNvSpPr txBox="1">
            <a:spLocks noChangeArrowheads="1"/>
          </p:cNvSpPr>
          <p:nvPr/>
        </p:nvSpPr>
        <p:spPr bwMode="auto">
          <a:xfrm>
            <a:off x="5715000" y="1460520"/>
            <a:ext cx="2817440" cy="418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a:t>
            </a:r>
            <a:r>
              <a:rPr lang="en-US" sz="2200" dirty="0"/>
              <a:t>Geographic spread </a:t>
            </a:r>
            <a:r>
              <a:rPr lang="en-US" sz="2200" dirty="0" smtClean="0"/>
              <a:t>of organisms </a:t>
            </a:r>
            <a:r>
              <a:rPr lang="en-US" sz="2200" dirty="0"/>
              <a:t>also tells </a:t>
            </a:r>
            <a:r>
              <a:rPr lang="en-US" sz="2200" dirty="0" smtClean="0"/>
              <a:t>of </a:t>
            </a:r>
            <a:r>
              <a:rPr lang="en-US" sz="2200" dirty="0"/>
              <a:t>evolution.</a:t>
            </a:r>
          </a:p>
          <a:p>
            <a:endParaRPr lang="en-US" sz="2200" dirty="0"/>
          </a:p>
          <a:p>
            <a:pPr>
              <a:buFont typeface="Arial" charset="0"/>
              <a:buChar char="•"/>
            </a:pPr>
            <a:r>
              <a:rPr lang="en-US" sz="2200" dirty="0"/>
              <a:t> Marsupials occur </a:t>
            </a:r>
            <a:r>
              <a:rPr lang="en-US" sz="2200" dirty="0" smtClean="0"/>
              <a:t>in the Americas and </a:t>
            </a:r>
            <a:r>
              <a:rPr lang="en-US" sz="2200" dirty="0"/>
              <a:t>Australia.</a:t>
            </a:r>
          </a:p>
          <a:p>
            <a:endParaRPr lang="en-US" sz="2200" dirty="0"/>
          </a:p>
          <a:p>
            <a:pPr>
              <a:buFont typeface="Arial" charset="0"/>
              <a:buChar char="•"/>
            </a:pPr>
            <a:r>
              <a:rPr lang="en-US" sz="2200" dirty="0"/>
              <a:t> This shows the </a:t>
            </a:r>
            <a:r>
              <a:rPr lang="en-US" sz="2200" dirty="0" smtClean="0"/>
              <a:t>group evolved </a:t>
            </a:r>
            <a:r>
              <a:rPr lang="en-US" sz="2200" dirty="0"/>
              <a:t>before </a:t>
            </a:r>
            <a:r>
              <a:rPr lang="en-US" sz="2200" dirty="0" smtClean="0"/>
              <a:t>the continents </a:t>
            </a:r>
            <a:r>
              <a:rPr lang="en-US" sz="2200" dirty="0"/>
              <a:t>drifted apart</a:t>
            </a:r>
          </a:p>
        </p:txBody>
      </p:sp>
    </p:spTree>
    <p:extLst>
      <p:ext uri="{BB962C8B-B14F-4D97-AF65-F5344CB8AC3E}">
        <p14:creationId xmlns:p14="http://schemas.microsoft.com/office/powerpoint/2010/main" val="792173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1026"/>
          <p:cNvSpPr txBox="1">
            <a:spLocks noChangeArrowheads="1"/>
          </p:cNvSpPr>
          <p:nvPr/>
        </p:nvSpPr>
        <p:spPr bwMode="auto">
          <a:xfrm>
            <a:off x="2590800" y="6019800"/>
            <a:ext cx="3657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en-GB"/>
              <a:t>Dave’s view of evolution</a:t>
            </a:r>
          </a:p>
        </p:txBody>
      </p:sp>
      <p:pic>
        <p:nvPicPr>
          <p:cNvPr id="41988" name="Picture 1028" descr="C:\Documents and Settings\Don\My Documents\Evolution\Sequence wrong\Fish.jpg"/>
          <p:cNvPicPr>
            <a:picLocks noChangeAspect="1" noChangeArrowheads="1"/>
          </p:cNvPicPr>
          <p:nvPr/>
        </p:nvPicPr>
        <p:blipFill>
          <a:blip r:embed="rId2">
            <a:lum contrast="14000"/>
            <a:extLst>
              <a:ext uri="{28A0092B-C50C-407E-A947-70E740481C1C}">
                <a14:useLocalDpi xmlns:a14="http://schemas.microsoft.com/office/drawing/2010/main" val="0"/>
              </a:ext>
            </a:extLst>
          </a:blip>
          <a:srcRect/>
          <a:stretch>
            <a:fillRect/>
          </a:stretch>
        </p:blipFill>
        <p:spPr bwMode="auto">
          <a:xfrm>
            <a:off x="1066800" y="5029200"/>
            <a:ext cx="1752600" cy="812800"/>
          </a:xfrm>
          <a:prstGeom prst="rect">
            <a:avLst/>
          </a:prstGeom>
          <a:noFill/>
          <a:extLst>
            <a:ext uri="{909E8E84-426E-40DD-AFC4-6F175D3DCCD1}">
              <a14:hiddenFill xmlns:a14="http://schemas.microsoft.com/office/drawing/2010/main">
                <a:solidFill>
                  <a:srgbClr val="FFFFFF"/>
                </a:solidFill>
              </a14:hiddenFill>
            </a:ext>
          </a:extLst>
        </p:spPr>
      </p:pic>
      <p:pic>
        <p:nvPicPr>
          <p:cNvPr id="41990" name="Picture 1030" descr="C:\Documents and Settings\Don\My Documents\Evolution\Sequence wrong\Arrow 1.jpg"/>
          <p:cNvPicPr>
            <a:picLocks noChangeAspect="1" noChangeArrowheads="1"/>
          </p:cNvPicPr>
          <p:nvPr/>
        </p:nvPicPr>
        <p:blipFill>
          <a:blip r:embed="rId3">
            <a:lum contrast="14000"/>
            <a:extLst>
              <a:ext uri="{28A0092B-C50C-407E-A947-70E740481C1C}">
                <a14:useLocalDpi xmlns:a14="http://schemas.microsoft.com/office/drawing/2010/main" val="0"/>
              </a:ext>
            </a:extLst>
          </a:blip>
          <a:srcRect/>
          <a:stretch>
            <a:fillRect/>
          </a:stretch>
        </p:blipFill>
        <p:spPr bwMode="auto">
          <a:xfrm>
            <a:off x="1676400" y="4419600"/>
            <a:ext cx="838200" cy="520700"/>
          </a:xfrm>
          <a:prstGeom prst="rect">
            <a:avLst/>
          </a:prstGeom>
          <a:noFill/>
          <a:extLst>
            <a:ext uri="{909E8E84-426E-40DD-AFC4-6F175D3DCCD1}">
              <a14:hiddenFill xmlns:a14="http://schemas.microsoft.com/office/drawing/2010/main">
                <a:solidFill>
                  <a:srgbClr val="FFFFFF"/>
                </a:solidFill>
              </a14:hiddenFill>
            </a:ext>
          </a:extLst>
        </p:spPr>
      </p:pic>
      <p:pic>
        <p:nvPicPr>
          <p:cNvPr id="41992" name="Picture 1032" descr="C:\Documents and Settings\Don\My Documents\Evolution\Sequence wrong\Amphibia.jpg"/>
          <p:cNvPicPr>
            <a:picLocks noChangeAspect="1" noChangeArrowheads="1"/>
          </p:cNvPicPr>
          <p:nvPr/>
        </p:nvPicPr>
        <p:blipFill>
          <a:blip r:embed="rId4">
            <a:lum contrast="14000"/>
            <a:extLst>
              <a:ext uri="{28A0092B-C50C-407E-A947-70E740481C1C}">
                <a14:useLocalDpi xmlns:a14="http://schemas.microsoft.com/office/drawing/2010/main" val="0"/>
              </a:ext>
            </a:extLst>
          </a:blip>
          <a:srcRect/>
          <a:stretch>
            <a:fillRect/>
          </a:stretch>
        </p:blipFill>
        <p:spPr bwMode="auto">
          <a:xfrm>
            <a:off x="2057400" y="3581400"/>
            <a:ext cx="1771650" cy="806450"/>
          </a:xfrm>
          <a:prstGeom prst="rect">
            <a:avLst/>
          </a:prstGeom>
          <a:noFill/>
          <a:extLst>
            <a:ext uri="{909E8E84-426E-40DD-AFC4-6F175D3DCCD1}">
              <a14:hiddenFill xmlns:a14="http://schemas.microsoft.com/office/drawing/2010/main">
                <a:solidFill>
                  <a:srgbClr val="FFFFFF"/>
                </a:solidFill>
              </a14:hiddenFill>
            </a:ext>
          </a:extLst>
        </p:spPr>
      </p:pic>
      <p:pic>
        <p:nvPicPr>
          <p:cNvPr id="41994" name="Picture 1034" descr="C:\Documents and Settings\Don\My Documents\Evolution\Sequence wrong\arrow 2.jpg"/>
          <p:cNvPicPr>
            <a:picLocks noChangeAspect="1" noChangeArrowheads="1"/>
          </p:cNvPicPr>
          <p:nvPr/>
        </p:nvPicPr>
        <p:blipFill>
          <a:blip r:embed="rId5" cstate="print">
            <a:lum contrast="14000"/>
            <a:extLst>
              <a:ext uri="{28A0092B-C50C-407E-A947-70E740481C1C}">
                <a14:useLocalDpi xmlns:a14="http://schemas.microsoft.com/office/drawing/2010/main" val="0"/>
              </a:ext>
            </a:extLst>
          </a:blip>
          <a:srcRect/>
          <a:stretch>
            <a:fillRect/>
          </a:stretch>
        </p:blipFill>
        <p:spPr bwMode="auto">
          <a:xfrm>
            <a:off x="3429000" y="3124200"/>
            <a:ext cx="685800" cy="463550"/>
          </a:xfrm>
          <a:prstGeom prst="rect">
            <a:avLst/>
          </a:prstGeom>
          <a:noFill/>
          <a:extLst>
            <a:ext uri="{909E8E84-426E-40DD-AFC4-6F175D3DCCD1}">
              <a14:hiddenFill xmlns:a14="http://schemas.microsoft.com/office/drawing/2010/main">
                <a:solidFill>
                  <a:srgbClr val="FFFFFF"/>
                </a:solidFill>
              </a14:hiddenFill>
            </a:ext>
          </a:extLst>
        </p:spPr>
      </p:pic>
      <p:pic>
        <p:nvPicPr>
          <p:cNvPr id="41996" name="Picture 1036" descr="C:\Documents and Settings\Don\My Documents\Evolution\Sequence wrong\Reptiles.jpg"/>
          <p:cNvPicPr>
            <a:picLocks noChangeAspect="1" noChangeArrowheads="1"/>
          </p:cNvPicPr>
          <p:nvPr/>
        </p:nvPicPr>
        <p:blipFill>
          <a:blip r:embed="rId6">
            <a:lum contrast="14000"/>
            <a:extLst>
              <a:ext uri="{28A0092B-C50C-407E-A947-70E740481C1C}">
                <a14:useLocalDpi xmlns:a14="http://schemas.microsoft.com/office/drawing/2010/main" val="0"/>
              </a:ext>
            </a:extLst>
          </a:blip>
          <a:srcRect/>
          <a:stretch>
            <a:fillRect/>
          </a:stretch>
        </p:blipFill>
        <p:spPr bwMode="auto">
          <a:xfrm>
            <a:off x="3276600" y="2209800"/>
            <a:ext cx="1828800" cy="833438"/>
          </a:xfrm>
          <a:prstGeom prst="rect">
            <a:avLst/>
          </a:prstGeom>
          <a:noFill/>
          <a:extLst>
            <a:ext uri="{909E8E84-426E-40DD-AFC4-6F175D3DCCD1}">
              <a14:hiddenFill xmlns:a14="http://schemas.microsoft.com/office/drawing/2010/main">
                <a:solidFill>
                  <a:srgbClr val="FFFFFF"/>
                </a:solidFill>
              </a14:hiddenFill>
            </a:ext>
          </a:extLst>
        </p:spPr>
      </p:pic>
      <p:pic>
        <p:nvPicPr>
          <p:cNvPr id="41998" name="Picture 1038" descr="C:\Documents and Settings\Don\My Documents\Evolution\Sequence wrong\Arrow 3a.jpg"/>
          <p:cNvPicPr>
            <a:picLocks noChangeAspect="1" noChangeArrowheads="1"/>
          </p:cNvPicPr>
          <p:nvPr/>
        </p:nvPicPr>
        <p:blipFill>
          <a:blip r:embed="rId7" cstate="print">
            <a:lum contrast="14000"/>
            <a:extLst>
              <a:ext uri="{28A0092B-C50C-407E-A947-70E740481C1C}">
                <a14:useLocalDpi xmlns:a14="http://schemas.microsoft.com/office/drawing/2010/main" val="0"/>
              </a:ext>
            </a:extLst>
          </a:blip>
          <a:srcRect/>
          <a:stretch>
            <a:fillRect/>
          </a:stretch>
        </p:blipFill>
        <p:spPr bwMode="auto">
          <a:xfrm>
            <a:off x="5105400" y="2133600"/>
            <a:ext cx="688975" cy="450850"/>
          </a:xfrm>
          <a:prstGeom prst="rect">
            <a:avLst/>
          </a:prstGeom>
          <a:noFill/>
          <a:extLst>
            <a:ext uri="{909E8E84-426E-40DD-AFC4-6F175D3DCCD1}">
              <a14:hiddenFill xmlns:a14="http://schemas.microsoft.com/office/drawing/2010/main">
                <a:solidFill>
                  <a:srgbClr val="FFFFFF"/>
                </a:solidFill>
              </a14:hiddenFill>
            </a:ext>
          </a:extLst>
        </p:spPr>
      </p:pic>
      <p:pic>
        <p:nvPicPr>
          <p:cNvPr id="42000" name="Picture 1040" descr="C:\Documents and Settings\Don\My Documents\Evolution\Sequence wrong\Arrow 3b.jpg"/>
          <p:cNvPicPr>
            <a:picLocks noChangeAspect="1" noChangeArrowheads="1"/>
          </p:cNvPicPr>
          <p:nvPr/>
        </p:nvPicPr>
        <p:blipFill>
          <a:blip r:embed="rId8" cstate="print">
            <a:lum contrast="14000"/>
            <a:extLst>
              <a:ext uri="{28A0092B-C50C-407E-A947-70E740481C1C}">
                <a14:useLocalDpi xmlns:a14="http://schemas.microsoft.com/office/drawing/2010/main" val="0"/>
              </a:ext>
            </a:extLst>
          </a:blip>
          <a:srcRect/>
          <a:stretch>
            <a:fillRect/>
          </a:stretch>
        </p:blipFill>
        <p:spPr bwMode="auto">
          <a:xfrm>
            <a:off x="3581400" y="1033463"/>
            <a:ext cx="167640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42002" name="Picture 1042" descr="C:\Documents and Settings\Don\My Documents\Evolution\Sequence wrong\Birds.jpg"/>
          <p:cNvPicPr>
            <a:picLocks noChangeAspect="1" noChangeArrowheads="1"/>
          </p:cNvPicPr>
          <p:nvPr/>
        </p:nvPicPr>
        <p:blipFill>
          <a:blip r:embed="rId9">
            <a:lum contrast="14000"/>
            <a:extLst>
              <a:ext uri="{28A0092B-C50C-407E-A947-70E740481C1C}">
                <a14:useLocalDpi xmlns:a14="http://schemas.microsoft.com/office/drawing/2010/main" val="0"/>
              </a:ext>
            </a:extLst>
          </a:blip>
          <a:srcRect/>
          <a:stretch>
            <a:fillRect/>
          </a:stretch>
        </p:blipFill>
        <p:spPr bwMode="auto">
          <a:xfrm>
            <a:off x="5867400" y="1828800"/>
            <a:ext cx="1600200" cy="736600"/>
          </a:xfrm>
          <a:prstGeom prst="rect">
            <a:avLst/>
          </a:prstGeom>
          <a:noFill/>
          <a:extLst>
            <a:ext uri="{909E8E84-426E-40DD-AFC4-6F175D3DCCD1}">
              <a14:hiddenFill xmlns:a14="http://schemas.microsoft.com/office/drawing/2010/main">
                <a:solidFill>
                  <a:srgbClr val="FFFFFF"/>
                </a:solidFill>
              </a14:hiddenFill>
            </a:ext>
          </a:extLst>
        </p:spPr>
      </p:pic>
      <p:pic>
        <p:nvPicPr>
          <p:cNvPr id="42004" name="Picture 1044" descr="C:\Documents and Settings\Don\My Documents\Evolution\Sequence wrong\Mammals.jpg"/>
          <p:cNvPicPr>
            <a:picLocks noChangeAspect="1" noChangeArrowheads="1"/>
          </p:cNvPicPr>
          <p:nvPr/>
        </p:nvPicPr>
        <p:blipFill>
          <a:blip r:embed="rId10">
            <a:lum contrast="14000"/>
            <a:extLst>
              <a:ext uri="{28A0092B-C50C-407E-A947-70E740481C1C}">
                <a14:useLocalDpi xmlns:a14="http://schemas.microsoft.com/office/drawing/2010/main" val="0"/>
              </a:ext>
            </a:extLst>
          </a:blip>
          <a:srcRect/>
          <a:stretch>
            <a:fillRect/>
          </a:stretch>
        </p:blipFill>
        <p:spPr bwMode="auto">
          <a:xfrm>
            <a:off x="4876800" y="228600"/>
            <a:ext cx="1600200" cy="808038"/>
          </a:xfrm>
          <a:prstGeom prst="rect">
            <a:avLst/>
          </a:prstGeom>
          <a:noFill/>
          <a:extLst>
            <a:ext uri="{909E8E84-426E-40DD-AFC4-6F175D3DCCD1}">
              <a14:hiddenFill xmlns:a14="http://schemas.microsoft.com/office/drawing/2010/main">
                <a:solidFill>
                  <a:srgbClr val="FFFFFF"/>
                </a:solidFill>
              </a14:hiddenFill>
            </a:ext>
          </a:extLst>
        </p:spPr>
      </p:pic>
      <p:sp>
        <p:nvSpPr>
          <p:cNvPr id="42005" name="Line 1045"/>
          <p:cNvSpPr>
            <a:spLocks noChangeShapeType="1"/>
          </p:cNvSpPr>
          <p:nvPr/>
        </p:nvSpPr>
        <p:spPr bwMode="auto">
          <a:xfrm>
            <a:off x="1371600" y="1219200"/>
            <a:ext cx="5867400" cy="38100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CO"/>
          </a:p>
        </p:txBody>
      </p:sp>
      <p:sp>
        <p:nvSpPr>
          <p:cNvPr id="42006" name="Line 1046"/>
          <p:cNvSpPr>
            <a:spLocks noChangeShapeType="1"/>
          </p:cNvSpPr>
          <p:nvPr/>
        </p:nvSpPr>
        <p:spPr bwMode="auto">
          <a:xfrm flipH="1">
            <a:off x="1828800" y="990600"/>
            <a:ext cx="5257800" cy="43434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CO"/>
          </a:p>
        </p:txBody>
      </p:sp>
      <p:sp>
        <p:nvSpPr>
          <p:cNvPr id="42008" name="Text Box 1048"/>
          <p:cNvSpPr txBox="1">
            <a:spLocks noChangeArrowheads="1"/>
          </p:cNvSpPr>
          <p:nvPr/>
        </p:nvSpPr>
        <p:spPr bwMode="auto">
          <a:xfrm>
            <a:off x="3352800" y="4876800"/>
            <a:ext cx="25971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GB" sz="2800" b="1">
                <a:solidFill>
                  <a:srgbClr val="FF3300"/>
                </a:solidFill>
                <a:latin typeface="Arial" charset="0"/>
              </a:rPr>
              <a:t>Dave is wrong</a:t>
            </a:r>
          </a:p>
        </p:txBody>
      </p:sp>
      <p:sp>
        <p:nvSpPr>
          <p:cNvPr id="42009" name="Text Box 1049"/>
          <p:cNvSpPr txBox="1">
            <a:spLocks noChangeArrowheads="1"/>
          </p:cNvSpPr>
          <p:nvPr/>
        </p:nvSpPr>
        <p:spPr bwMode="auto">
          <a:xfrm>
            <a:off x="8534400" y="0"/>
            <a:ext cx="4381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GB" sz="2000"/>
              <a:t>24</a:t>
            </a:r>
          </a:p>
        </p:txBody>
      </p:sp>
      <p:sp>
        <p:nvSpPr>
          <p:cNvPr id="42010" name="Rectangle 1050"/>
          <p:cNvSpPr>
            <a:spLocks noGrp="1" noChangeArrowheads="1"/>
          </p:cNvSpPr>
          <p:nvPr>
            <p:ph type="title" idx="4294967295"/>
          </p:nvPr>
        </p:nvSpPr>
        <p:spPr>
          <a:xfrm>
            <a:off x="6629400" y="6858000"/>
            <a:ext cx="2057400" cy="304800"/>
          </a:xfrm>
        </p:spPr>
        <p:txBody>
          <a:bodyPr/>
          <a:lstStyle/>
          <a:p>
            <a:r>
              <a:rPr lang="en-GB" sz="1000"/>
              <a:t>Incorrect evolutionary sequence</a:t>
            </a:r>
          </a:p>
        </p:txBody>
      </p:sp>
    </p:spTree>
    <p:extLst>
      <p:ext uri="{BB962C8B-B14F-4D97-AF65-F5344CB8AC3E}">
        <p14:creationId xmlns:p14="http://schemas.microsoft.com/office/powerpoint/2010/main" val="29962849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wipe(up)">
                                      <p:cBhvr>
                                        <p:cTn id="7" dur="500"/>
                                        <p:tgtEl>
                                          <p:spTgt spid="419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1988"/>
                                        </p:tgtEl>
                                        <p:attrNameLst>
                                          <p:attrName>style.visibility</p:attrName>
                                        </p:attrNameLst>
                                      </p:cBhvr>
                                      <p:to>
                                        <p:strVal val="visible"/>
                                      </p:to>
                                    </p:set>
                                    <p:animEffect transition="in" filter="dissolve">
                                      <p:cBhvr>
                                        <p:cTn id="12" dur="500"/>
                                        <p:tgtEl>
                                          <p:spTgt spid="41988"/>
                                        </p:tgtEl>
                                      </p:cBhvr>
                                    </p:animEffect>
                                  </p:childTnLst>
                                </p:cTn>
                              </p:par>
                            </p:childTnLst>
                          </p:cTn>
                        </p:par>
                        <p:par>
                          <p:cTn id="13" fill="hold" nodeType="afterGroup">
                            <p:stCondLst>
                              <p:cond delay="500"/>
                            </p:stCondLst>
                            <p:childTnLst>
                              <p:par>
                                <p:cTn id="14" presetID="22" presetClass="entr" presetSubtype="4" fill="hold" nodeType="afterEffect">
                                  <p:stCondLst>
                                    <p:cond delay="0"/>
                                  </p:stCondLst>
                                  <p:childTnLst>
                                    <p:set>
                                      <p:cBhvr>
                                        <p:cTn id="15" dur="1" fill="hold">
                                          <p:stCondLst>
                                            <p:cond delay="0"/>
                                          </p:stCondLst>
                                        </p:cTn>
                                        <p:tgtEl>
                                          <p:spTgt spid="41990"/>
                                        </p:tgtEl>
                                        <p:attrNameLst>
                                          <p:attrName>style.visibility</p:attrName>
                                        </p:attrNameLst>
                                      </p:cBhvr>
                                      <p:to>
                                        <p:strVal val="visible"/>
                                      </p:to>
                                    </p:set>
                                    <p:animEffect transition="in" filter="wipe(down)">
                                      <p:cBhvr>
                                        <p:cTn id="16" dur="500"/>
                                        <p:tgtEl>
                                          <p:spTgt spid="41990"/>
                                        </p:tgtEl>
                                      </p:cBhvr>
                                    </p:animEffect>
                                  </p:childTnLst>
                                </p:cTn>
                              </p:par>
                            </p:childTnLst>
                          </p:cTn>
                        </p:par>
                        <p:par>
                          <p:cTn id="17" fill="hold" nodeType="afterGroup">
                            <p:stCondLst>
                              <p:cond delay="1000"/>
                            </p:stCondLst>
                            <p:childTnLst>
                              <p:par>
                                <p:cTn id="18" presetID="9" presetClass="entr" presetSubtype="0" fill="hold" nodeType="afterEffect">
                                  <p:stCondLst>
                                    <p:cond delay="0"/>
                                  </p:stCondLst>
                                  <p:childTnLst>
                                    <p:set>
                                      <p:cBhvr>
                                        <p:cTn id="19" dur="1" fill="hold">
                                          <p:stCondLst>
                                            <p:cond delay="0"/>
                                          </p:stCondLst>
                                        </p:cTn>
                                        <p:tgtEl>
                                          <p:spTgt spid="41992"/>
                                        </p:tgtEl>
                                        <p:attrNameLst>
                                          <p:attrName>style.visibility</p:attrName>
                                        </p:attrNameLst>
                                      </p:cBhvr>
                                      <p:to>
                                        <p:strVal val="visible"/>
                                      </p:to>
                                    </p:set>
                                    <p:animEffect transition="in" filter="dissolve">
                                      <p:cBhvr>
                                        <p:cTn id="20" dur="500"/>
                                        <p:tgtEl>
                                          <p:spTgt spid="4199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4" fill="hold" nodeType="clickEffect">
                                  <p:stCondLst>
                                    <p:cond delay="0"/>
                                  </p:stCondLst>
                                  <p:childTnLst>
                                    <p:set>
                                      <p:cBhvr>
                                        <p:cTn id="24" dur="1" fill="hold">
                                          <p:stCondLst>
                                            <p:cond delay="0"/>
                                          </p:stCondLst>
                                        </p:cTn>
                                        <p:tgtEl>
                                          <p:spTgt spid="41994"/>
                                        </p:tgtEl>
                                        <p:attrNameLst>
                                          <p:attrName>style.visibility</p:attrName>
                                        </p:attrNameLst>
                                      </p:cBhvr>
                                      <p:to>
                                        <p:strVal val="visible"/>
                                      </p:to>
                                    </p:set>
                                    <p:animEffect transition="in" filter="wipe(down)">
                                      <p:cBhvr>
                                        <p:cTn id="25" dur="500"/>
                                        <p:tgtEl>
                                          <p:spTgt spid="41994"/>
                                        </p:tgtEl>
                                      </p:cBhvr>
                                    </p:animEffect>
                                  </p:childTnLst>
                                </p:cTn>
                              </p:par>
                            </p:childTnLst>
                          </p:cTn>
                        </p:par>
                        <p:par>
                          <p:cTn id="26" fill="hold" nodeType="afterGroup">
                            <p:stCondLst>
                              <p:cond delay="500"/>
                            </p:stCondLst>
                            <p:childTnLst>
                              <p:par>
                                <p:cTn id="27" presetID="9" presetClass="entr" presetSubtype="0" fill="hold" nodeType="afterEffect">
                                  <p:stCondLst>
                                    <p:cond delay="0"/>
                                  </p:stCondLst>
                                  <p:childTnLst>
                                    <p:set>
                                      <p:cBhvr>
                                        <p:cTn id="28" dur="1" fill="hold">
                                          <p:stCondLst>
                                            <p:cond delay="0"/>
                                          </p:stCondLst>
                                        </p:cTn>
                                        <p:tgtEl>
                                          <p:spTgt spid="41996"/>
                                        </p:tgtEl>
                                        <p:attrNameLst>
                                          <p:attrName>style.visibility</p:attrName>
                                        </p:attrNameLst>
                                      </p:cBhvr>
                                      <p:to>
                                        <p:strVal val="visible"/>
                                      </p:to>
                                    </p:set>
                                    <p:animEffect transition="in" filter="dissolve">
                                      <p:cBhvr>
                                        <p:cTn id="29" dur="500"/>
                                        <p:tgtEl>
                                          <p:spTgt spid="4199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nodeType="clickEffect">
                                  <p:stCondLst>
                                    <p:cond delay="0"/>
                                  </p:stCondLst>
                                  <p:childTnLst>
                                    <p:set>
                                      <p:cBhvr>
                                        <p:cTn id="33" dur="1" fill="hold">
                                          <p:stCondLst>
                                            <p:cond delay="0"/>
                                          </p:stCondLst>
                                        </p:cTn>
                                        <p:tgtEl>
                                          <p:spTgt spid="41998"/>
                                        </p:tgtEl>
                                        <p:attrNameLst>
                                          <p:attrName>style.visibility</p:attrName>
                                        </p:attrNameLst>
                                      </p:cBhvr>
                                      <p:to>
                                        <p:strVal val="visible"/>
                                      </p:to>
                                    </p:set>
                                    <p:animEffect transition="in" filter="wipe(left)">
                                      <p:cBhvr>
                                        <p:cTn id="34" dur="500"/>
                                        <p:tgtEl>
                                          <p:spTgt spid="41998"/>
                                        </p:tgtEl>
                                      </p:cBhvr>
                                    </p:animEffect>
                                  </p:childTnLst>
                                </p:cTn>
                              </p:par>
                            </p:childTnLst>
                          </p:cTn>
                        </p:par>
                        <p:par>
                          <p:cTn id="35" fill="hold" nodeType="afterGroup">
                            <p:stCondLst>
                              <p:cond delay="500"/>
                            </p:stCondLst>
                            <p:childTnLst>
                              <p:par>
                                <p:cTn id="36" presetID="9" presetClass="entr" presetSubtype="0" fill="hold" nodeType="afterEffect">
                                  <p:stCondLst>
                                    <p:cond delay="0"/>
                                  </p:stCondLst>
                                  <p:childTnLst>
                                    <p:set>
                                      <p:cBhvr>
                                        <p:cTn id="37" dur="1" fill="hold">
                                          <p:stCondLst>
                                            <p:cond delay="0"/>
                                          </p:stCondLst>
                                        </p:cTn>
                                        <p:tgtEl>
                                          <p:spTgt spid="42002"/>
                                        </p:tgtEl>
                                        <p:attrNameLst>
                                          <p:attrName>style.visibility</p:attrName>
                                        </p:attrNameLst>
                                      </p:cBhvr>
                                      <p:to>
                                        <p:strVal val="visible"/>
                                      </p:to>
                                    </p:set>
                                    <p:animEffect transition="in" filter="dissolve">
                                      <p:cBhvr>
                                        <p:cTn id="38" dur="500"/>
                                        <p:tgtEl>
                                          <p:spTgt spid="42002"/>
                                        </p:tgtEl>
                                      </p:cBhvr>
                                    </p:animEffect>
                                  </p:childTnLst>
                                </p:cTn>
                              </p:par>
                            </p:childTnLst>
                          </p:cTn>
                        </p:par>
                        <p:par>
                          <p:cTn id="39" fill="hold" nodeType="afterGroup">
                            <p:stCondLst>
                              <p:cond delay="1000"/>
                            </p:stCondLst>
                            <p:childTnLst>
                              <p:par>
                                <p:cTn id="40" presetID="22" presetClass="entr" presetSubtype="8" fill="hold" nodeType="afterEffect">
                                  <p:stCondLst>
                                    <p:cond delay="0"/>
                                  </p:stCondLst>
                                  <p:childTnLst>
                                    <p:set>
                                      <p:cBhvr>
                                        <p:cTn id="41" dur="1" fill="hold">
                                          <p:stCondLst>
                                            <p:cond delay="0"/>
                                          </p:stCondLst>
                                        </p:cTn>
                                        <p:tgtEl>
                                          <p:spTgt spid="42000"/>
                                        </p:tgtEl>
                                        <p:attrNameLst>
                                          <p:attrName>style.visibility</p:attrName>
                                        </p:attrNameLst>
                                      </p:cBhvr>
                                      <p:to>
                                        <p:strVal val="visible"/>
                                      </p:to>
                                    </p:set>
                                    <p:animEffect transition="in" filter="wipe(left)">
                                      <p:cBhvr>
                                        <p:cTn id="42" dur="500"/>
                                        <p:tgtEl>
                                          <p:spTgt spid="42000"/>
                                        </p:tgtEl>
                                      </p:cBhvr>
                                    </p:animEffect>
                                  </p:childTnLst>
                                </p:cTn>
                              </p:par>
                            </p:childTnLst>
                          </p:cTn>
                        </p:par>
                        <p:par>
                          <p:cTn id="43" fill="hold" nodeType="afterGroup">
                            <p:stCondLst>
                              <p:cond delay="1500"/>
                            </p:stCondLst>
                            <p:childTnLst>
                              <p:par>
                                <p:cTn id="44" presetID="9" presetClass="entr" presetSubtype="0" fill="hold" nodeType="afterEffect">
                                  <p:stCondLst>
                                    <p:cond delay="0"/>
                                  </p:stCondLst>
                                  <p:childTnLst>
                                    <p:set>
                                      <p:cBhvr>
                                        <p:cTn id="45" dur="1" fill="hold">
                                          <p:stCondLst>
                                            <p:cond delay="0"/>
                                          </p:stCondLst>
                                        </p:cTn>
                                        <p:tgtEl>
                                          <p:spTgt spid="42004"/>
                                        </p:tgtEl>
                                        <p:attrNameLst>
                                          <p:attrName>style.visibility</p:attrName>
                                        </p:attrNameLst>
                                      </p:cBhvr>
                                      <p:to>
                                        <p:strVal val="visible"/>
                                      </p:to>
                                    </p:set>
                                    <p:animEffect transition="in" filter="dissolve">
                                      <p:cBhvr>
                                        <p:cTn id="46" dur="500"/>
                                        <p:tgtEl>
                                          <p:spTgt spid="42004"/>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42005"/>
                                        </p:tgtEl>
                                        <p:attrNameLst>
                                          <p:attrName>style.visibility</p:attrName>
                                        </p:attrNameLst>
                                      </p:cBhvr>
                                      <p:to>
                                        <p:strVal val="visible"/>
                                      </p:to>
                                    </p:set>
                                    <p:animEffect transition="in" filter="wipe(up)">
                                      <p:cBhvr>
                                        <p:cTn id="51" dur="500"/>
                                        <p:tgtEl>
                                          <p:spTgt spid="42005"/>
                                        </p:tgtEl>
                                      </p:cBhvr>
                                    </p:animEffect>
                                  </p:childTnLst>
                                </p:cTn>
                              </p:par>
                            </p:childTnLst>
                          </p:cTn>
                        </p:par>
                        <p:par>
                          <p:cTn id="52" fill="hold" nodeType="afterGroup">
                            <p:stCondLst>
                              <p:cond delay="500"/>
                            </p:stCondLst>
                            <p:childTnLst>
                              <p:par>
                                <p:cTn id="53" presetID="22" presetClass="entr" presetSubtype="1" fill="hold" grpId="0" nodeType="afterEffect">
                                  <p:stCondLst>
                                    <p:cond delay="0"/>
                                  </p:stCondLst>
                                  <p:childTnLst>
                                    <p:set>
                                      <p:cBhvr>
                                        <p:cTn id="54" dur="1" fill="hold">
                                          <p:stCondLst>
                                            <p:cond delay="0"/>
                                          </p:stCondLst>
                                        </p:cTn>
                                        <p:tgtEl>
                                          <p:spTgt spid="42006"/>
                                        </p:tgtEl>
                                        <p:attrNameLst>
                                          <p:attrName>style.visibility</p:attrName>
                                        </p:attrNameLst>
                                      </p:cBhvr>
                                      <p:to>
                                        <p:strVal val="visible"/>
                                      </p:to>
                                    </p:set>
                                    <p:animEffect transition="in" filter="wipe(up)">
                                      <p:cBhvr>
                                        <p:cTn id="55" dur="500"/>
                                        <p:tgtEl>
                                          <p:spTgt spid="42006"/>
                                        </p:tgtEl>
                                      </p:cBhvr>
                                    </p:animEffect>
                                  </p:childTnLst>
                                </p:cTn>
                              </p:par>
                            </p:childTnLst>
                          </p:cTn>
                        </p:par>
                        <p:par>
                          <p:cTn id="56" fill="hold" nodeType="afterGroup">
                            <p:stCondLst>
                              <p:cond delay="1000"/>
                            </p:stCondLst>
                            <p:childTnLst>
                              <p:par>
                                <p:cTn id="57" presetID="22" presetClass="entr" presetSubtype="1" fill="hold" grpId="0" nodeType="afterEffect">
                                  <p:stCondLst>
                                    <p:cond delay="0"/>
                                  </p:stCondLst>
                                  <p:childTnLst>
                                    <p:set>
                                      <p:cBhvr>
                                        <p:cTn id="58" dur="1" fill="hold">
                                          <p:stCondLst>
                                            <p:cond delay="0"/>
                                          </p:stCondLst>
                                        </p:cTn>
                                        <p:tgtEl>
                                          <p:spTgt spid="42008"/>
                                        </p:tgtEl>
                                        <p:attrNameLst>
                                          <p:attrName>style.visibility</p:attrName>
                                        </p:attrNameLst>
                                      </p:cBhvr>
                                      <p:to>
                                        <p:strVal val="visible"/>
                                      </p:to>
                                    </p:set>
                                    <p:animEffect transition="in" filter="wipe(up)">
                                      <p:cBhvr>
                                        <p:cTn id="59" dur="500"/>
                                        <p:tgtEl>
                                          <p:spTgt spid="420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2005" grpId="0" animBg="1"/>
      <p:bldP spid="42006" grpId="0" animBg="1"/>
      <p:bldP spid="42008"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533400" y="533400"/>
            <a:ext cx="73914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en-GB"/>
              <a:t>Dave seems to think that evolution can take place in a person’s lifetime. This is pretty bizarre, even for Dave.</a:t>
            </a:r>
          </a:p>
        </p:txBody>
      </p:sp>
      <p:sp>
        <p:nvSpPr>
          <p:cNvPr id="43011" name="Text Box 3"/>
          <p:cNvSpPr txBox="1">
            <a:spLocks noChangeArrowheads="1"/>
          </p:cNvSpPr>
          <p:nvPr/>
        </p:nvSpPr>
        <p:spPr bwMode="auto">
          <a:xfrm>
            <a:off x="533400" y="1524000"/>
            <a:ext cx="75438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en-GB"/>
              <a:t>He has also confused monkeys with apes. Our nearest relatives are apes (chimpanzees and gorillas), not monkeys</a:t>
            </a:r>
          </a:p>
        </p:txBody>
      </p:sp>
      <p:sp>
        <p:nvSpPr>
          <p:cNvPr id="43012" name="Text Box 4"/>
          <p:cNvSpPr txBox="1">
            <a:spLocks noChangeArrowheads="1"/>
          </p:cNvSpPr>
          <p:nvPr/>
        </p:nvSpPr>
        <p:spPr bwMode="auto">
          <a:xfrm>
            <a:off x="533400" y="2514600"/>
            <a:ext cx="746760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en-GB"/>
              <a:t>He makes the common error that, e.g. fish, as we know them today gave rise to amphibia and, by the same reasoning, apes, as we know them, gave rise to humans </a:t>
            </a:r>
          </a:p>
        </p:txBody>
      </p:sp>
      <p:sp>
        <p:nvSpPr>
          <p:cNvPr id="43014" name="Text Box 6"/>
          <p:cNvSpPr txBox="1">
            <a:spLocks noChangeArrowheads="1"/>
          </p:cNvSpPr>
          <p:nvPr/>
        </p:nvSpPr>
        <p:spPr bwMode="auto">
          <a:xfrm>
            <a:off x="533400" y="3886200"/>
            <a:ext cx="746760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en-GB"/>
              <a:t>The correct interpretation of the evidence is that apes and humans had a common ancestor which was neither ape nor human</a:t>
            </a:r>
          </a:p>
        </p:txBody>
      </p:sp>
      <p:sp>
        <p:nvSpPr>
          <p:cNvPr id="43015" name="Text Box 7"/>
          <p:cNvSpPr txBox="1">
            <a:spLocks noChangeArrowheads="1"/>
          </p:cNvSpPr>
          <p:nvPr/>
        </p:nvSpPr>
        <p:spPr bwMode="auto">
          <a:xfrm>
            <a:off x="533400" y="5181600"/>
            <a:ext cx="777240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en-GB"/>
              <a:t>In the course of evolution, this common ancestor produced two lines of descendants, culminating in modern day humans and modern day apes</a:t>
            </a:r>
          </a:p>
        </p:txBody>
      </p:sp>
      <p:sp>
        <p:nvSpPr>
          <p:cNvPr id="43016" name="Text Box 8"/>
          <p:cNvSpPr txBox="1">
            <a:spLocks noChangeArrowheads="1"/>
          </p:cNvSpPr>
          <p:nvPr/>
        </p:nvSpPr>
        <p:spPr bwMode="auto">
          <a:xfrm>
            <a:off x="8705850" y="0"/>
            <a:ext cx="4381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GB" sz="2000"/>
              <a:t>25</a:t>
            </a:r>
          </a:p>
        </p:txBody>
      </p:sp>
      <p:sp>
        <p:nvSpPr>
          <p:cNvPr id="43017" name="Rectangle 9"/>
          <p:cNvSpPr>
            <a:spLocks noGrp="1" noChangeArrowheads="1"/>
          </p:cNvSpPr>
          <p:nvPr>
            <p:ph type="title" idx="4294967295"/>
          </p:nvPr>
        </p:nvSpPr>
        <p:spPr>
          <a:xfrm>
            <a:off x="7086600" y="6858000"/>
            <a:ext cx="990600" cy="228600"/>
          </a:xfrm>
        </p:spPr>
        <p:txBody>
          <a:bodyPr/>
          <a:lstStyle/>
          <a:p>
            <a:r>
              <a:rPr lang="en-GB" sz="1000"/>
              <a:t>Discussion</a:t>
            </a:r>
          </a:p>
        </p:txBody>
      </p:sp>
    </p:spTree>
    <p:extLst>
      <p:ext uri="{BB962C8B-B14F-4D97-AF65-F5344CB8AC3E}">
        <p14:creationId xmlns:p14="http://schemas.microsoft.com/office/powerpoint/2010/main" val="30234789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wipe(up)">
                                      <p:cBhvr>
                                        <p:cTn id="7" dur="500"/>
                                        <p:tgtEl>
                                          <p:spTgt spid="430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3011"/>
                                        </p:tgtEl>
                                        <p:attrNameLst>
                                          <p:attrName>style.visibility</p:attrName>
                                        </p:attrNameLst>
                                      </p:cBhvr>
                                      <p:to>
                                        <p:strVal val="visible"/>
                                      </p:to>
                                    </p:set>
                                    <p:animEffect transition="in" filter="wipe(up)">
                                      <p:cBhvr>
                                        <p:cTn id="12" dur="500"/>
                                        <p:tgtEl>
                                          <p:spTgt spid="430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3012"/>
                                        </p:tgtEl>
                                        <p:attrNameLst>
                                          <p:attrName>style.visibility</p:attrName>
                                        </p:attrNameLst>
                                      </p:cBhvr>
                                      <p:to>
                                        <p:strVal val="visible"/>
                                      </p:to>
                                    </p:set>
                                    <p:animEffect transition="in" filter="wipe(up)">
                                      <p:cBhvr>
                                        <p:cTn id="17" dur="500"/>
                                        <p:tgtEl>
                                          <p:spTgt spid="4301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3014"/>
                                        </p:tgtEl>
                                        <p:attrNameLst>
                                          <p:attrName>style.visibility</p:attrName>
                                        </p:attrNameLst>
                                      </p:cBhvr>
                                      <p:to>
                                        <p:strVal val="visible"/>
                                      </p:to>
                                    </p:set>
                                    <p:animEffect transition="in" filter="wipe(up)">
                                      <p:cBhvr>
                                        <p:cTn id="22" dur="500"/>
                                        <p:tgtEl>
                                          <p:spTgt spid="4301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3015"/>
                                        </p:tgtEl>
                                        <p:attrNameLst>
                                          <p:attrName>style.visibility</p:attrName>
                                        </p:attrNameLst>
                                      </p:cBhvr>
                                      <p:to>
                                        <p:strVal val="visible"/>
                                      </p:to>
                                    </p:set>
                                    <p:animEffect transition="in" filter="wipe(up)">
                                      <p:cBhvr>
                                        <p:cTn id="27" dur="500"/>
                                        <p:tgtEl>
                                          <p:spTgt spid="43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utoUpdateAnimBg="0"/>
      <p:bldP spid="43011" grpId="0" autoUpdateAnimBg="0"/>
      <p:bldP spid="43012" grpId="0" autoUpdateAnimBg="0"/>
      <p:bldP spid="43014" grpId="0" autoUpdateAnimBg="0"/>
      <p:bldP spid="4301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1" name="Picture 5" descr="C:\Documents and Settings\Don\My Documents\Evolution\Sequence ciorrect\Fish.jpg"/>
          <p:cNvPicPr>
            <a:picLocks noChangeAspect="1" noChangeArrowheads="1"/>
          </p:cNvPicPr>
          <p:nvPr/>
        </p:nvPicPr>
        <p:blipFill>
          <a:blip r:embed="rId2">
            <a:lum contrast="14000"/>
            <a:extLst>
              <a:ext uri="{28A0092B-C50C-407E-A947-70E740481C1C}">
                <a14:useLocalDpi xmlns:a14="http://schemas.microsoft.com/office/drawing/2010/main" val="0"/>
              </a:ext>
            </a:extLst>
          </a:blip>
          <a:srcRect/>
          <a:stretch>
            <a:fillRect/>
          </a:stretch>
        </p:blipFill>
        <p:spPr bwMode="auto">
          <a:xfrm>
            <a:off x="5715000" y="5029200"/>
            <a:ext cx="1752600" cy="998538"/>
          </a:xfrm>
          <a:prstGeom prst="rect">
            <a:avLst/>
          </a:prstGeom>
          <a:noFill/>
          <a:extLst>
            <a:ext uri="{909E8E84-426E-40DD-AFC4-6F175D3DCCD1}">
              <a14:hiddenFill xmlns:a14="http://schemas.microsoft.com/office/drawing/2010/main">
                <a:solidFill>
                  <a:srgbClr val="FFFFFF"/>
                </a:solidFill>
              </a14:hiddenFill>
            </a:ext>
          </a:extLst>
        </p:spPr>
      </p:pic>
      <p:pic>
        <p:nvPicPr>
          <p:cNvPr id="39947" name="Picture 11" descr="C:\Documents and Settings\Don\My Documents\Evolution\Sequence ciorrect\Up arrow 1.jpg"/>
          <p:cNvPicPr>
            <a:picLocks noChangeAspect="1" noChangeArrowheads="1"/>
          </p:cNvPicPr>
          <p:nvPr/>
        </p:nvPicPr>
        <p:blipFill>
          <a:blip r:embed="rId3">
            <a:lum contrast="22000"/>
            <a:extLst>
              <a:ext uri="{28A0092B-C50C-407E-A947-70E740481C1C}">
                <a14:useLocalDpi xmlns:a14="http://schemas.microsoft.com/office/drawing/2010/main" val="0"/>
              </a:ext>
            </a:extLst>
          </a:blip>
          <a:srcRect/>
          <a:stretch>
            <a:fillRect/>
          </a:stretch>
        </p:blipFill>
        <p:spPr bwMode="auto">
          <a:xfrm>
            <a:off x="1524000" y="4495800"/>
            <a:ext cx="417513" cy="738188"/>
          </a:xfrm>
          <a:prstGeom prst="rect">
            <a:avLst/>
          </a:prstGeom>
          <a:noFill/>
          <a:extLst>
            <a:ext uri="{909E8E84-426E-40DD-AFC4-6F175D3DCCD1}">
              <a14:hiddenFill xmlns:a14="http://schemas.microsoft.com/office/drawing/2010/main">
                <a:solidFill>
                  <a:srgbClr val="FFFFFF"/>
                </a:solidFill>
              </a14:hiddenFill>
            </a:ext>
          </a:extLst>
        </p:spPr>
      </p:pic>
      <p:pic>
        <p:nvPicPr>
          <p:cNvPr id="39951" name="Picture 15" descr="C:\Documents and Settings\Don\My Documents\Evolution\Sequence ciorrect\Rt arrow 2.jpg"/>
          <p:cNvPicPr>
            <a:picLocks noChangeAspect="1" noChangeArrowheads="1"/>
          </p:cNvPicPr>
          <p:nvPr/>
        </p:nvPicPr>
        <p:blipFill>
          <a:blip r:embed="rId4">
            <a:lum contrast="14000"/>
            <a:extLst>
              <a:ext uri="{28A0092B-C50C-407E-A947-70E740481C1C}">
                <a14:useLocalDpi xmlns:a14="http://schemas.microsoft.com/office/drawing/2010/main" val="0"/>
              </a:ext>
            </a:extLst>
          </a:blip>
          <a:srcRect/>
          <a:stretch>
            <a:fillRect/>
          </a:stretch>
        </p:blipFill>
        <p:spPr bwMode="auto">
          <a:xfrm>
            <a:off x="2971800" y="3886200"/>
            <a:ext cx="2667000" cy="381000"/>
          </a:xfrm>
          <a:prstGeom prst="rect">
            <a:avLst/>
          </a:prstGeom>
          <a:noFill/>
          <a:extLst>
            <a:ext uri="{909E8E84-426E-40DD-AFC4-6F175D3DCCD1}">
              <a14:hiddenFill xmlns:a14="http://schemas.microsoft.com/office/drawing/2010/main">
                <a:solidFill>
                  <a:srgbClr val="FFFFFF"/>
                </a:solidFill>
              </a14:hiddenFill>
            </a:ext>
          </a:extLst>
        </p:spPr>
      </p:pic>
      <p:pic>
        <p:nvPicPr>
          <p:cNvPr id="39953" name="Picture 17" descr="C:\Documents and Settings\Don\My Documents\Evolution\Sequence ciorrect\Amphibia.jpg"/>
          <p:cNvPicPr>
            <a:picLocks noChangeAspect="1" noChangeArrowheads="1"/>
          </p:cNvPicPr>
          <p:nvPr/>
        </p:nvPicPr>
        <p:blipFill>
          <a:blip r:embed="rId5">
            <a:lum contrast="14000"/>
            <a:extLst>
              <a:ext uri="{28A0092B-C50C-407E-A947-70E740481C1C}">
                <a14:useLocalDpi xmlns:a14="http://schemas.microsoft.com/office/drawing/2010/main" val="0"/>
              </a:ext>
            </a:extLst>
          </a:blip>
          <a:srcRect/>
          <a:stretch>
            <a:fillRect/>
          </a:stretch>
        </p:blipFill>
        <p:spPr bwMode="auto">
          <a:xfrm>
            <a:off x="5791200" y="3657600"/>
            <a:ext cx="1676400" cy="923925"/>
          </a:xfrm>
          <a:prstGeom prst="rect">
            <a:avLst/>
          </a:prstGeom>
          <a:noFill/>
          <a:extLst>
            <a:ext uri="{909E8E84-426E-40DD-AFC4-6F175D3DCCD1}">
              <a14:hiddenFill xmlns:a14="http://schemas.microsoft.com/office/drawing/2010/main">
                <a:solidFill>
                  <a:srgbClr val="FFFFFF"/>
                </a:solidFill>
              </a14:hiddenFill>
            </a:ext>
          </a:extLst>
        </p:spPr>
      </p:pic>
      <p:pic>
        <p:nvPicPr>
          <p:cNvPr id="39955" name="Picture 19" descr="C:\Documents and Settings\Don\My Documents\Evolution\Sequence ciorrect\Up arrow 2.jpg"/>
          <p:cNvPicPr>
            <a:picLocks noChangeAspect="1" noChangeArrowheads="1"/>
          </p:cNvPicPr>
          <p:nvPr/>
        </p:nvPicPr>
        <p:blipFill>
          <a:blip r:embed="rId6">
            <a:lum contrast="20000"/>
            <a:extLst>
              <a:ext uri="{28A0092B-C50C-407E-A947-70E740481C1C}">
                <a14:useLocalDpi xmlns:a14="http://schemas.microsoft.com/office/drawing/2010/main" val="0"/>
              </a:ext>
            </a:extLst>
          </a:blip>
          <a:srcRect/>
          <a:stretch>
            <a:fillRect/>
          </a:stretch>
        </p:blipFill>
        <p:spPr bwMode="auto">
          <a:xfrm>
            <a:off x="1981200" y="3200400"/>
            <a:ext cx="493713" cy="615950"/>
          </a:xfrm>
          <a:prstGeom prst="rect">
            <a:avLst/>
          </a:prstGeom>
          <a:noFill/>
          <a:extLst>
            <a:ext uri="{909E8E84-426E-40DD-AFC4-6F175D3DCCD1}">
              <a14:hiddenFill xmlns:a14="http://schemas.microsoft.com/office/drawing/2010/main">
                <a:solidFill>
                  <a:srgbClr val="FFFFFF"/>
                </a:solidFill>
              </a14:hiddenFill>
            </a:ext>
          </a:extLst>
        </p:spPr>
      </p:pic>
      <p:pic>
        <p:nvPicPr>
          <p:cNvPr id="39959" name="Picture 23" descr="C:\Documents and Settings\Don\My Documents\Evolution\Sequence ciorrect\Rt arrow 3.jpg"/>
          <p:cNvPicPr>
            <a:picLocks noChangeAspect="1" noChangeArrowheads="1"/>
          </p:cNvPicPr>
          <p:nvPr/>
        </p:nvPicPr>
        <p:blipFill>
          <a:blip r:embed="rId7">
            <a:lum contrast="14000"/>
            <a:extLst>
              <a:ext uri="{28A0092B-C50C-407E-A947-70E740481C1C}">
                <a14:useLocalDpi xmlns:a14="http://schemas.microsoft.com/office/drawing/2010/main" val="0"/>
              </a:ext>
            </a:extLst>
          </a:blip>
          <a:srcRect/>
          <a:stretch>
            <a:fillRect/>
          </a:stretch>
        </p:blipFill>
        <p:spPr bwMode="auto">
          <a:xfrm>
            <a:off x="3505200" y="2590800"/>
            <a:ext cx="19812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39961" name="Picture 25" descr="C:\Documents and Settings\Don\My Documents\Evolution\Sequence ciorrect\Reptiles.jpg"/>
          <p:cNvPicPr>
            <a:picLocks noChangeAspect="1" noChangeArrowheads="1"/>
          </p:cNvPicPr>
          <p:nvPr/>
        </p:nvPicPr>
        <p:blipFill>
          <a:blip r:embed="rId8">
            <a:lum contrast="14000"/>
            <a:extLst>
              <a:ext uri="{28A0092B-C50C-407E-A947-70E740481C1C}">
                <a14:useLocalDpi xmlns:a14="http://schemas.microsoft.com/office/drawing/2010/main" val="0"/>
              </a:ext>
            </a:extLst>
          </a:blip>
          <a:srcRect/>
          <a:stretch>
            <a:fillRect/>
          </a:stretch>
        </p:blipFill>
        <p:spPr bwMode="auto">
          <a:xfrm>
            <a:off x="5715000" y="2286000"/>
            <a:ext cx="1905000" cy="895350"/>
          </a:xfrm>
          <a:prstGeom prst="rect">
            <a:avLst/>
          </a:prstGeom>
          <a:noFill/>
          <a:extLst>
            <a:ext uri="{909E8E84-426E-40DD-AFC4-6F175D3DCCD1}">
              <a14:hiddenFill xmlns:a14="http://schemas.microsoft.com/office/drawing/2010/main">
                <a:solidFill>
                  <a:srgbClr val="FFFFFF"/>
                </a:solidFill>
              </a14:hiddenFill>
            </a:ext>
          </a:extLst>
        </p:spPr>
      </p:pic>
      <p:pic>
        <p:nvPicPr>
          <p:cNvPr id="39963" name="Picture 27" descr="C:\Documents and Settings\Don\My Documents\Evolution\Sequence ciorrect\Up arrow 3a.jpg"/>
          <p:cNvPicPr>
            <a:picLocks noChangeAspect="1" noChangeArrowheads="1"/>
          </p:cNvPicPr>
          <p:nvPr/>
        </p:nvPicPr>
        <p:blipFill>
          <a:blip r:embed="rId9">
            <a:lum contrast="14000"/>
            <a:extLst>
              <a:ext uri="{28A0092B-C50C-407E-A947-70E740481C1C}">
                <a14:useLocalDpi xmlns:a14="http://schemas.microsoft.com/office/drawing/2010/main" val="0"/>
              </a:ext>
            </a:extLst>
          </a:blip>
          <a:srcRect/>
          <a:stretch>
            <a:fillRect/>
          </a:stretch>
        </p:blipFill>
        <p:spPr bwMode="auto">
          <a:xfrm>
            <a:off x="2743200" y="1905000"/>
            <a:ext cx="350838" cy="579438"/>
          </a:xfrm>
          <a:prstGeom prst="rect">
            <a:avLst/>
          </a:prstGeom>
          <a:noFill/>
          <a:extLst>
            <a:ext uri="{909E8E84-426E-40DD-AFC4-6F175D3DCCD1}">
              <a14:hiddenFill xmlns:a14="http://schemas.microsoft.com/office/drawing/2010/main">
                <a:solidFill>
                  <a:srgbClr val="FFFFFF"/>
                </a:solidFill>
              </a14:hiddenFill>
            </a:ext>
          </a:extLst>
        </p:spPr>
      </p:pic>
      <p:pic>
        <p:nvPicPr>
          <p:cNvPr id="39967" name="Picture 31" descr="C:\Documents and Settings\Don\My Documents\Evolution\Sequence ciorrect\Birds.jpg"/>
          <p:cNvPicPr>
            <a:picLocks noChangeAspect="1" noChangeArrowheads="1"/>
          </p:cNvPicPr>
          <p:nvPr/>
        </p:nvPicPr>
        <p:blipFill>
          <a:blip r:embed="rId10">
            <a:lum contrast="14000"/>
            <a:extLst>
              <a:ext uri="{28A0092B-C50C-407E-A947-70E740481C1C}">
                <a14:useLocalDpi xmlns:a14="http://schemas.microsoft.com/office/drawing/2010/main" val="0"/>
              </a:ext>
            </a:extLst>
          </a:blip>
          <a:srcRect/>
          <a:stretch>
            <a:fillRect/>
          </a:stretch>
        </p:blipFill>
        <p:spPr bwMode="auto">
          <a:xfrm>
            <a:off x="5791200" y="1066800"/>
            <a:ext cx="1676400" cy="1012825"/>
          </a:xfrm>
          <a:prstGeom prst="rect">
            <a:avLst/>
          </a:prstGeom>
          <a:noFill/>
          <a:extLst>
            <a:ext uri="{909E8E84-426E-40DD-AFC4-6F175D3DCCD1}">
              <a14:hiddenFill xmlns:a14="http://schemas.microsoft.com/office/drawing/2010/main">
                <a:solidFill>
                  <a:srgbClr val="FFFFFF"/>
                </a:solidFill>
              </a14:hiddenFill>
            </a:ext>
          </a:extLst>
        </p:spPr>
      </p:pic>
      <p:pic>
        <p:nvPicPr>
          <p:cNvPr id="39970" name="Picture 34" descr="C:\Documents and Settings\Don\My Documents\Evolution\Sequence ciorrect\Rt arrow 4.jpg"/>
          <p:cNvPicPr>
            <a:picLocks noChangeAspect="1" noChangeArrowheads="1"/>
          </p:cNvPicPr>
          <p:nvPr/>
        </p:nvPicPr>
        <p:blipFill>
          <a:blip r:embed="rId11">
            <a:lum contrast="14000"/>
            <a:extLst>
              <a:ext uri="{28A0092B-C50C-407E-A947-70E740481C1C}">
                <a14:useLocalDpi xmlns:a14="http://schemas.microsoft.com/office/drawing/2010/main" val="0"/>
              </a:ext>
            </a:extLst>
          </a:blip>
          <a:srcRect/>
          <a:stretch>
            <a:fillRect/>
          </a:stretch>
        </p:blipFill>
        <p:spPr bwMode="auto">
          <a:xfrm>
            <a:off x="4038600" y="1447800"/>
            <a:ext cx="152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39972" name="Picture 36" descr="C:\Documents and Settings\Don\My Documents\Evolution\Sequence ciorrect\Up arrow 3b.jpg"/>
          <p:cNvPicPr>
            <a:picLocks noChangeAspect="1" noChangeArrowheads="1"/>
          </p:cNvPicPr>
          <p:nvPr/>
        </p:nvPicPr>
        <p:blipFill>
          <a:blip r:embed="rId12">
            <a:lum contrast="14000"/>
            <a:extLst>
              <a:ext uri="{28A0092B-C50C-407E-A947-70E740481C1C}">
                <a14:useLocalDpi xmlns:a14="http://schemas.microsoft.com/office/drawing/2010/main" val="0"/>
              </a:ext>
            </a:extLst>
          </a:blip>
          <a:srcRect/>
          <a:stretch>
            <a:fillRect/>
          </a:stretch>
        </p:blipFill>
        <p:spPr bwMode="auto">
          <a:xfrm>
            <a:off x="1600200" y="1066800"/>
            <a:ext cx="944563" cy="1371600"/>
          </a:xfrm>
          <a:prstGeom prst="rect">
            <a:avLst/>
          </a:prstGeom>
          <a:noFill/>
          <a:extLst>
            <a:ext uri="{909E8E84-426E-40DD-AFC4-6F175D3DCCD1}">
              <a14:hiddenFill xmlns:a14="http://schemas.microsoft.com/office/drawing/2010/main">
                <a:solidFill>
                  <a:srgbClr val="FFFFFF"/>
                </a:solidFill>
              </a14:hiddenFill>
            </a:ext>
          </a:extLst>
        </p:spPr>
      </p:pic>
      <p:pic>
        <p:nvPicPr>
          <p:cNvPr id="39976" name="Picture 40" descr="C:\Documents and Settings\Don\My Documents\Evolution\Sequence ciorrect\Rt arrow 5.jpg"/>
          <p:cNvPicPr>
            <a:picLocks noChangeAspect="1" noChangeArrowheads="1"/>
          </p:cNvPicPr>
          <p:nvPr/>
        </p:nvPicPr>
        <p:blipFill>
          <a:blip r:embed="rId13">
            <a:lum contrast="14000"/>
            <a:extLst>
              <a:ext uri="{28A0092B-C50C-407E-A947-70E740481C1C}">
                <a14:useLocalDpi xmlns:a14="http://schemas.microsoft.com/office/drawing/2010/main" val="0"/>
              </a:ext>
            </a:extLst>
          </a:blip>
          <a:srcRect/>
          <a:stretch>
            <a:fillRect/>
          </a:stretch>
        </p:blipFill>
        <p:spPr bwMode="auto">
          <a:xfrm>
            <a:off x="2667000" y="457200"/>
            <a:ext cx="2971800" cy="381000"/>
          </a:xfrm>
          <a:prstGeom prst="rect">
            <a:avLst/>
          </a:prstGeom>
          <a:noFill/>
          <a:extLst>
            <a:ext uri="{909E8E84-426E-40DD-AFC4-6F175D3DCCD1}">
              <a14:hiddenFill xmlns:a14="http://schemas.microsoft.com/office/drawing/2010/main">
                <a:solidFill>
                  <a:srgbClr val="FFFFFF"/>
                </a:solidFill>
              </a14:hiddenFill>
            </a:ext>
          </a:extLst>
        </p:spPr>
      </p:pic>
      <p:pic>
        <p:nvPicPr>
          <p:cNvPr id="39978" name="Picture 42" descr="C:\Documents and Settings\Don\My Documents\Evolution\Sequence ciorrect\Mammals.jpg"/>
          <p:cNvPicPr>
            <a:picLocks noChangeAspect="1" noChangeArrowheads="1"/>
          </p:cNvPicPr>
          <p:nvPr/>
        </p:nvPicPr>
        <p:blipFill>
          <a:blip r:embed="rId14">
            <a:lum contrast="14000"/>
            <a:extLst>
              <a:ext uri="{28A0092B-C50C-407E-A947-70E740481C1C}">
                <a14:useLocalDpi xmlns:a14="http://schemas.microsoft.com/office/drawing/2010/main" val="0"/>
              </a:ext>
            </a:extLst>
          </a:blip>
          <a:srcRect/>
          <a:stretch>
            <a:fillRect/>
          </a:stretch>
        </p:blipFill>
        <p:spPr bwMode="auto">
          <a:xfrm>
            <a:off x="5791200" y="152400"/>
            <a:ext cx="1752600" cy="927100"/>
          </a:xfrm>
          <a:prstGeom prst="rect">
            <a:avLst/>
          </a:prstGeom>
          <a:noFill/>
          <a:extLst>
            <a:ext uri="{909E8E84-426E-40DD-AFC4-6F175D3DCCD1}">
              <a14:hiddenFill xmlns:a14="http://schemas.microsoft.com/office/drawing/2010/main">
                <a:solidFill>
                  <a:srgbClr val="FFFFFF"/>
                </a:solidFill>
              </a14:hiddenFill>
            </a:ext>
          </a:extLst>
        </p:spPr>
      </p:pic>
      <p:pic>
        <p:nvPicPr>
          <p:cNvPr id="39980" name="Picture 44" descr="C:\Documents and Settings\Don\My Documents\Evolution\Sequence ciorrect\Fish-like.jpg"/>
          <p:cNvPicPr>
            <a:picLocks noChangeAspect="1" noChangeArrowheads="1"/>
          </p:cNvPicPr>
          <p:nvPr/>
        </p:nvPicPr>
        <p:blipFill>
          <a:blip r:embed="rId15">
            <a:lum contrast="14000"/>
            <a:extLst>
              <a:ext uri="{28A0092B-C50C-407E-A947-70E740481C1C}">
                <a14:useLocalDpi xmlns:a14="http://schemas.microsoft.com/office/drawing/2010/main" val="0"/>
              </a:ext>
            </a:extLst>
          </a:blip>
          <a:srcRect/>
          <a:stretch>
            <a:fillRect/>
          </a:stretch>
        </p:blipFill>
        <p:spPr bwMode="auto">
          <a:xfrm>
            <a:off x="762000" y="5181600"/>
            <a:ext cx="16764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4" name="Picture 48" descr="C:\Documents and Settings\Don\My Documents\Evolution\Sequence ciorrect\Amphibian-like.jpg"/>
          <p:cNvPicPr>
            <a:picLocks noChangeAspect="1" noChangeArrowheads="1"/>
          </p:cNvPicPr>
          <p:nvPr/>
        </p:nvPicPr>
        <p:blipFill>
          <a:blip r:embed="rId16">
            <a:lum contrast="14000"/>
            <a:extLst>
              <a:ext uri="{28A0092B-C50C-407E-A947-70E740481C1C}">
                <a14:useLocalDpi xmlns:a14="http://schemas.microsoft.com/office/drawing/2010/main" val="0"/>
              </a:ext>
            </a:extLst>
          </a:blip>
          <a:srcRect/>
          <a:stretch>
            <a:fillRect/>
          </a:stretch>
        </p:blipFill>
        <p:spPr bwMode="auto">
          <a:xfrm>
            <a:off x="1143000" y="3733800"/>
            <a:ext cx="1600200" cy="766763"/>
          </a:xfrm>
          <a:prstGeom prst="rect">
            <a:avLst/>
          </a:prstGeom>
          <a:noFill/>
          <a:extLst>
            <a:ext uri="{909E8E84-426E-40DD-AFC4-6F175D3DCCD1}">
              <a14:hiddenFill xmlns:a14="http://schemas.microsoft.com/office/drawing/2010/main">
                <a:solidFill>
                  <a:srgbClr val="FFFFFF"/>
                </a:solidFill>
              </a14:hiddenFill>
            </a:ext>
          </a:extLst>
        </p:spPr>
      </p:pic>
      <p:pic>
        <p:nvPicPr>
          <p:cNvPr id="39986" name="Picture 50" descr="C:\Documents and Settings\Don\My Documents\Evolution\Sequence ciorrect\Reptile-like.jpg"/>
          <p:cNvPicPr>
            <a:picLocks noChangeAspect="1" noChangeArrowheads="1"/>
          </p:cNvPicPr>
          <p:nvPr/>
        </p:nvPicPr>
        <p:blipFill>
          <a:blip r:embed="rId17">
            <a:lum contrast="14000"/>
            <a:extLst>
              <a:ext uri="{28A0092B-C50C-407E-A947-70E740481C1C}">
                <a14:useLocalDpi xmlns:a14="http://schemas.microsoft.com/office/drawing/2010/main" val="0"/>
              </a:ext>
            </a:extLst>
          </a:blip>
          <a:srcRect/>
          <a:stretch>
            <a:fillRect/>
          </a:stretch>
        </p:blipFill>
        <p:spPr bwMode="auto">
          <a:xfrm>
            <a:off x="1752600" y="2438400"/>
            <a:ext cx="1600200" cy="757238"/>
          </a:xfrm>
          <a:prstGeom prst="rect">
            <a:avLst/>
          </a:prstGeom>
          <a:noFill/>
          <a:extLst>
            <a:ext uri="{909E8E84-426E-40DD-AFC4-6F175D3DCCD1}">
              <a14:hiddenFill xmlns:a14="http://schemas.microsoft.com/office/drawing/2010/main">
                <a:solidFill>
                  <a:srgbClr val="FFFFFF"/>
                </a:solidFill>
              </a14:hiddenFill>
            </a:ext>
          </a:extLst>
        </p:spPr>
      </p:pic>
      <p:pic>
        <p:nvPicPr>
          <p:cNvPr id="39988" name="Picture 52" descr="C:\Documents and Settings\Don\My Documents\Evolution\Sequence ciorrect\Bird-like.jpg"/>
          <p:cNvPicPr>
            <a:picLocks noChangeAspect="1" noChangeArrowheads="1"/>
          </p:cNvPicPr>
          <p:nvPr/>
        </p:nvPicPr>
        <p:blipFill>
          <a:blip r:embed="rId18">
            <a:lum contrast="14000"/>
            <a:extLst>
              <a:ext uri="{28A0092B-C50C-407E-A947-70E740481C1C}">
                <a14:useLocalDpi xmlns:a14="http://schemas.microsoft.com/office/drawing/2010/main" val="0"/>
              </a:ext>
            </a:extLst>
          </a:blip>
          <a:srcRect/>
          <a:stretch>
            <a:fillRect/>
          </a:stretch>
        </p:blipFill>
        <p:spPr bwMode="auto">
          <a:xfrm>
            <a:off x="2514600" y="1127125"/>
            <a:ext cx="1600200" cy="779463"/>
          </a:xfrm>
          <a:prstGeom prst="rect">
            <a:avLst/>
          </a:prstGeom>
          <a:noFill/>
          <a:extLst>
            <a:ext uri="{909E8E84-426E-40DD-AFC4-6F175D3DCCD1}">
              <a14:hiddenFill xmlns:a14="http://schemas.microsoft.com/office/drawing/2010/main">
                <a:solidFill>
                  <a:srgbClr val="FFFFFF"/>
                </a:solidFill>
              </a14:hiddenFill>
            </a:ext>
          </a:extLst>
        </p:spPr>
      </p:pic>
      <p:pic>
        <p:nvPicPr>
          <p:cNvPr id="39990" name="Picture 54" descr="C:\Documents and Settings\Don\My Documents\Evolution\Sequence ciorrect\mammal-like.jpg"/>
          <p:cNvPicPr>
            <a:picLocks noChangeAspect="1" noChangeArrowheads="1"/>
          </p:cNvPicPr>
          <p:nvPr/>
        </p:nvPicPr>
        <p:blipFill>
          <a:blip r:embed="rId19">
            <a:lum contrast="14000"/>
            <a:extLst>
              <a:ext uri="{28A0092B-C50C-407E-A947-70E740481C1C}">
                <a14:useLocalDpi xmlns:a14="http://schemas.microsoft.com/office/drawing/2010/main" val="0"/>
              </a:ext>
            </a:extLst>
          </a:blip>
          <a:srcRect/>
          <a:stretch>
            <a:fillRect/>
          </a:stretch>
        </p:blipFill>
        <p:spPr bwMode="auto">
          <a:xfrm>
            <a:off x="914400" y="271463"/>
            <a:ext cx="1676400" cy="795337"/>
          </a:xfrm>
          <a:prstGeom prst="rect">
            <a:avLst/>
          </a:prstGeom>
          <a:noFill/>
          <a:extLst>
            <a:ext uri="{909E8E84-426E-40DD-AFC4-6F175D3DCCD1}">
              <a14:hiddenFill xmlns:a14="http://schemas.microsoft.com/office/drawing/2010/main">
                <a:solidFill>
                  <a:srgbClr val="FFFFFF"/>
                </a:solidFill>
              </a14:hiddenFill>
            </a:ext>
          </a:extLst>
        </p:spPr>
      </p:pic>
      <p:pic>
        <p:nvPicPr>
          <p:cNvPr id="39992" name="Picture 56" descr="C:\Documents and Settings\Don\My Documents\Evolution\Sequence ciorrect\Rt arrow 1.jpg"/>
          <p:cNvPicPr>
            <a:picLocks noChangeAspect="1" noChangeArrowheads="1"/>
          </p:cNvPicPr>
          <p:nvPr/>
        </p:nvPicPr>
        <p:blipFill>
          <a:blip r:embed="rId20">
            <a:lum contrast="14000"/>
            <a:extLst>
              <a:ext uri="{28A0092B-C50C-407E-A947-70E740481C1C}">
                <a14:useLocalDpi xmlns:a14="http://schemas.microsoft.com/office/drawing/2010/main" val="0"/>
              </a:ext>
            </a:extLst>
          </a:blip>
          <a:srcRect/>
          <a:stretch>
            <a:fillRect/>
          </a:stretch>
        </p:blipFill>
        <p:spPr bwMode="auto">
          <a:xfrm>
            <a:off x="2667000" y="5410200"/>
            <a:ext cx="2743200" cy="304800"/>
          </a:xfrm>
          <a:prstGeom prst="rect">
            <a:avLst/>
          </a:prstGeom>
          <a:noFill/>
          <a:extLst>
            <a:ext uri="{909E8E84-426E-40DD-AFC4-6F175D3DCCD1}">
              <a14:hiddenFill xmlns:a14="http://schemas.microsoft.com/office/drawing/2010/main">
                <a:solidFill>
                  <a:srgbClr val="FFFFFF"/>
                </a:solidFill>
              </a14:hiddenFill>
            </a:ext>
          </a:extLst>
        </p:spPr>
      </p:pic>
      <p:sp>
        <p:nvSpPr>
          <p:cNvPr id="39993" name="Text Box 57"/>
          <p:cNvSpPr txBox="1">
            <a:spLocks noChangeArrowheads="1"/>
          </p:cNvSpPr>
          <p:nvPr/>
        </p:nvSpPr>
        <p:spPr bwMode="auto">
          <a:xfrm>
            <a:off x="2209800" y="6172200"/>
            <a:ext cx="4495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GB"/>
              <a:t>The accepted view of evolution</a:t>
            </a:r>
          </a:p>
        </p:txBody>
      </p:sp>
      <p:sp>
        <p:nvSpPr>
          <p:cNvPr id="39994" name="Text Box 58"/>
          <p:cNvSpPr txBox="1">
            <a:spLocks noChangeArrowheads="1"/>
          </p:cNvSpPr>
          <p:nvPr/>
        </p:nvSpPr>
        <p:spPr bwMode="auto">
          <a:xfrm>
            <a:off x="8620125" y="0"/>
            <a:ext cx="52387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GB" sz="2000"/>
              <a:t>26</a:t>
            </a:r>
          </a:p>
        </p:txBody>
      </p:sp>
      <p:sp>
        <p:nvSpPr>
          <p:cNvPr id="39995" name="Rectangle 59"/>
          <p:cNvSpPr>
            <a:spLocks noGrp="1" noChangeArrowheads="1"/>
          </p:cNvSpPr>
          <p:nvPr>
            <p:ph type="title" idx="4294967295"/>
          </p:nvPr>
        </p:nvSpPr>
        <p:spPr>
          <a:xfrm>
            <a:off x="6934200" y="6858000"/>
            <a:ext cx="1828800" cy="304800"/>
          </a:xfrm>
        </p:spPr>
        <p:txBody>
          <a:bodyPr/>
          <a:lstStyle/>
          <a:p>
            <a:r>
              <a:rPr lang="en-GB" sz="1000"/>
              <a:t>‘Correct’ evolutionary sequence</a:t>
            </a:r>
          </a:p>
        </p:txBody>
      </p:sp>
    </p:spTree>
    <p:extLst>
      <p:ext uri="{BB962C8B-B14F-4D97-AF65-F5344CB8AC3E}">
        <p14:creationId xmlns:p14="http://schemas.microsoft.com/office/powerpoint/2010/main" val="5109577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999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nodeType="clickEffect">
                                  <p:stCondLst>
                                    <p:cond delay="0"/>
                                  </p:stCondLst>
                                  <p:childTnLst>
                                    <p:set>
                                      <p:cBhvr>
                                        <p:cTn id="10" dur="1" fill="hold">
                                          <p:stCondLst>
                                            <p:cond delay="0"/>
                                          </p:stCondLst>
                                        </p:cTn>
                                        <p:tgtEl>
                                          <p:spTgt spid="39980"/>
                                        </p:tgtEl>
                                        <p:attrNameLst>
                                          <p:attrName>style.visibility</p:attrName>
                                        </p:attrNameLst>
                                      </p:cBhvr>
                                      <p:to>
                                        <p:strVal val="visible"/>
                                      </p:to>
                                    </p:set>
                                    <p:animEffect transition="in" filter="dissolve">
                                      <p:cBhvr>
                                        <p:cTn id="11" dur="500"/>
                                        <p:tgtEl>
                                          <p:spTgt spid="39980"/>
                                        </p:tgtEl>
                                      </p:cBhvr>
                                    </p:animEffect>
                                  </p:childTnLst>
                                </p:cTn>
                              </p:par>
                            </p:childTnLst>
                          </p:cTn>
                        </p:par>
                        <p:par>
                          <p:cTn id="12" fill="hold" nodeType="afterGroup">
                            <p:stCondLst>
                              <p:cond delay="500"/>
                            </p:stCondLst>
                            <p:childTnLst>
                              <p:par>
                                <p:cTn id="13" presetID="22" presetClass="entr" presetSubtype="4" fill="hold" nodeType="afterEffect">
                                  <p:stCondLst>
                                    <p:cond delay="0"/>
                                  </p:stCondLst>
                                  <p:childTnLst>
                                    <p:set>
                                      <p:cBhvr>
                                        <p:cTn id="14" dur="1" fill="hold">
                                          <p:stCondLst>
                                            <p:cond delay="0"/>
                                          </p:stCondLst>
                                        </p:cTn>
                                        <p:tgtEl>
                                          <p:spTgt spid="39947"/>
                                        </p:tgtEl>
                                        <p:attrNameLst>
                                          <p:attrName>style.visibility</p:attrName>
                                        </p:attrNameLst>
                                      </p:cBhvr>
                                      <p:to>
                                        <p:strVal val="visible"/>
                                      </p:to>
                                    </p:set>
                                    <p:animEffect transition="in" filter="wipe(down)">
                                      <p:cBhvr>
                                        <p:cTn id="15" dur="500"/>
                                        <p:tgtEl>
                                          <p:spTgt spid="39947"/>
                                        </p:tgtEl>
                                      </p:cBhvr>
                                    </p:animEffect>
                                  </p:childTnLst>
                                </p:cTn>
                              </p:par>
                            </p:childTnLst>
                          </p:cTn>
                        </p:par>
                        <p:par>
                          <p:cTn id="16" fill="hold" nodeType="afterGroup">
                            <p:stCondLst>
                              <p:cond delay="1000"/>
                            </p:stCondLst>
                            <p:childTnLst>
                              <p:par>
                                <p:cTn id="17" presetID="22" presetClass="entr" presetSubtype="8" fill="hold" nodeType="afterEffect">
                                  <p:stCondLst>
                                    <p:cond delay="0"/>
                                  </p:stCondLst>
                                  <p:childTnLst>
                                    <p:set>
                                      <p:cBhvr>
                                        <p:cTn id="18" dur="1" fill="hold">
                                          <p:stCondLst>
                                            <p:cond delay="0"/>
                                          </p:stCondLst>
                                        </p:cTn>
                                        <p:tgtEl>
                                          <p:spTgt spid="39992"/>
                                        </p:tgtEl>
                                        <p:attrNameLst>
                                          <p:attrName>style.visibility</p:attrName>
                                        </p:attrNameLst>
                                      </p:cBhvr>
                                      <p:to>
                                        <p:strVal val="visible"/>
                                      </p:to>
                                    </p:set>
                                    <p:animEffect transition="in" filter="wipe(left)">
                                      <p:cBhvr>
                                        <p:cTn id="19" dur="500"/>
                                        <p:tgtEl>
                                          <p:spTgt spid="39992"/>
                                        </p:tgtEl>
                                      </p:cBhvr>
                                    </p:animEffect>
                                  </p:childTnLst>
                                </p:cTn>
                              </p:par>
                            </p:childTnLst>
                          </p:cTn>
                        </p:par>
                        <p:par>
                          <p:cTn id="20" fill="hold" nodeType="afterGroup">
                            <p:stCondLst>
                              <p:cond delay="1500"/>
                            </p:stCondLst>
                            <p:childTnLst>
                              <p:par>
                                <p:cTn id="21" presetID="9" presetClass="entr" presetSubtype="0" fill="hold" nodeType="afterEffect">
                                  <p:stCondLst>
                                    <p:cond delay="0"/>
                                  </p:stCondLst>
                                  <p:childTnLst>
                                    <p:set>
                                      <p:cBhvr>
                                        <p:cTn id="22" dur="1" fill="hold">
                                          <p:stCondLst>
                                            <p:cond delay="0"/>
                                          </p:stCondLst>
                                        </p:cTn>
                                        <p:tgtEl>
                                          <p:spTgt spid="39984"/>
                                        </p:tgtEl>
                                        <p:attrNameLst>
                                          <p:attrName>style.visibility</p:attrName>
                                        </p:attrNameLst>
                                      </p:cBhvr>
                                      <p:to>
                                        <p:strVal val="visible"/>
                                      </p:to>
                                    </p:set>
                                    <p:animEffect transition="in" filter="dissolve">
                                      <p:cBhvr>
                                        <p:cTn id="23" dur="500"/>
                                        <p:tgtEl>
                                          <p:spTgt spid="39984"/>
                                        </p:tgtEl>
                                      </p:cBhvr>
                                    </p:animEffect>
                                  </p:childTnLst>
                                </p:cTn>
                              </p:par>
                            </p:childTnLst>
                          </p:cTn>
                        </p:par>
                        <p:par>
                          <p:cTn id="24" fill="hold" nodeType="afterGroup">
                            <p:stCondLst>
                              <p:cond delay="2000"/>
                            </p:stCondLst>
                            <p:childTnLst>
                              <p:par>
                                <p:cTn id="25" presetID="9" presetClass="entr" presetSubtype="0" fill="hold" nodeType="afterEffect">
                                  <p:stCondLst>
                                    <p:cond delay="0"/>
                                  </p:stCondLst>
                                  <p:childTnLst>
                                    <p:set>
                                      <p:cBhvr>
                                        <p:cTn id="26" dur="1" fill="hold">
                                          <p:stCondLst>
                                            <p:cond delay="0"/>
                                          </p:stCondLst>
                                        </p:cTn>
                                        <p:tgtEl>
                                          <p:spTgt spid="39941"/>
                                        </p:tgtEl>
                                        <p:attrNameLst>
                                          <p:attrName>style.visibility</p:attrName>
                                        </p:attrNameLst>
                                      </p:cBhvr>
                                      <p:to>
                                        <p:strVal val="visible"/>
                                      </p:to>
                                    </p:set>
                                    <p:animEffect transition="in" filter="dissolve">
                                      <p:cBhvr>
                                        <p:cTn id="27" dur="500"/>
                                        <p:tgtEl>
                                          <p:spTgt spid="3994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39951"/>
                                        </p:tgtEl>
                                        <p:attrNameLst>
                                          <p:attrName>style.visibility</p:attrName>
                                        </p:attrNameLst>
                                      </p:cBhvr>
                                      <p:to>
                                        <p:strVal val="visible"/>
                                      </p:to>
                                    </p:set>
                                    <p:animEffect transition="in" filter="wipe(left)">
                                      <p:cBhvr>
                                        <p:cTn id="32" dur="500"/>
                                        <p:tgtEl>
                                          <p:spTgt spid="39951"/>
                                        </p:tgtEl>
                                      </p:cBhvr>
                                    </p:animEffect>
                                  </p:childTnLst>
                                </p:cTn>
                              </p:par>
                            </p:childTnLst>
                          </p:cTn>
                        </p:par>
                        <p:par>
                          <p:cTn id="33" fill="hold" nodeType="afterGroup">
                            <p:stCondLst>
                              <p:cond delay="500"/>
                            </p:stCondLst>
                            <p:childTnLst>
                              <p:par>
                                <p:cTn id="34" presetID="9" presetClass="entr" presetSubtype="0" fill="hold" nodeType="afterEffect">
                                  <p:stCondLst>
                                    <p:cond delay="0"/>
                                  </p:stCondLst>
                                  <p:childTnLst>
                                    <p:set>
                                      <p:cBhvr>
                                        <p:cTn id="35" dur="1" fill="hold">
                                          <p:stCondLst>
                                            <p:cond delay="0"/>
                                          </p:stCondLst>
                                        </p:cTn>
                                        <p:tgtEl>
                                          <p:spTgt spid="39953"/>
                                        </p:tgtEl>
                                        <p:attrNameLst>
                                          <p:attrName>style.visibility</p:attrName>
                                        </p:attrNameLst>
                                      </p:cBhvr>
                                      <p:to>
                                        <p:strVal val="visible"/>
                                      </p:to>
                                    </p:set>
                                    <p:animEffect transition="in" filter="dissolve">
                                      <p:cBhvr>
                                        <p:cTn id="36" dur="500"/>
                                        <p:tgtEl>
                                          <p:spTgt spid="39953"/>
                                        </p:tgtEl>
                                      </p:cBhvr>
                                    </p:animEffect>
                                  </p:childTnLst>
                                </p:cTn>
                              </p:par>
                            </p:childTnLst>
                          </p:cTn>
                        </p:par>
                        <p:par>
                          <p:cTn id="37" fill="hold" nodeType="afterGroup">
                            <p:stCondLst>
                              <p:cond delay="1000"/>
                            </p:stCondLst>
                            <p:childTnLst>
                              <p:par>
                                <p:cTn id="38" presetID="22" presetClass="entr" presetSubtype="4" fill="hold" nodeType="afterEffect">
                                  <p:stCondLst>
                                    <p:cond delay="0"/>
                                  </p:stCondLst>
                                  <p:childTnLst>
                                    <p:set>
                                      <p:cBhvr>
                                        <p:cTn id="39" dur="1" fill="hold">
                                          <p:stCondLst>
                                            <p:cond delay="0"/>
                                          </p:stCondLst>
                                        </p:cTn>
                                        <p:tgtEl>
                                          <p:spTgt spid="39955"/>
                                        </p:tgtEl>
                                        <p:attrNameLst>
                                          <p:attrName>style.visibility</p:attrName>
                                        </p:attrNameLst>
                                      </p:cBhvr>
                                      <p:to>
                                        <p:strVal val="visible"/>
                                      </p:to>
                                    </p:set>
                                    <p:animEffect transition="in" filter="wipe(down)">
                                      <p:cBhvr>
                                        <p:cTn id="40" dur="500"/>
                                        <p:tgtEl>
                                          <p:spTgt spid="39955"/>
                                        </p:tgtEl>
                                      </p:cBhvr>
                                    </p:animEffect>
                                  </p:childTnLst>
                                </p:cTn>
                              </p:par>
                            </p:childTnLst>
                          </p:cTn>
                        </p:par>
                        <p:par>
                          <p:cTn id="41" fill="hold" nodeType="afterGroup">
                            <p:stCondLst>
                              <p:cond delay="1500"/>
                            </p:stCondLst>
                            <p:childTnLst>
                              <p:par>
                                <p:cTn id="42" presetID="9" presetClass="entr" presetSubtype="0" fill="hold" nodeType="afterEffect">
                                  <p:stCondLst>
                                    <p:cond delay="0"/>
                                  </p:stCondLst>
                                  <p:childTnLst>
                                    <p:set>
                                      <p:cBhvr>
                                        <p:cTn id="43" dur="1" fill="hold">
                                          <p:stCondLst>
                                            <p:cond delay="0"/>
                                          </p:stCondLst>
                                        </p:cTn>
                                        <p:tgtEl>
                                          <p:spTgt spid="39986"/>
                                        </p:tgtEl>
                                        <p:attrNameLst>
                                          <p:attrName>style.visibility</p:attrName>
                                        </p:attrNameLst>
                                      </p:cBhvr>
                                      <p:to>
                                        <p:strVal val="visible"/>
                                      </p:to>
                                    </p:set>
                                    <p:animEffect transition="in" filter="dissolve">
                                      <p:cBhvr>
                                        <p:cTn id="44" dur="500"/>
                                        <p:tgtEl>
                                          <p:spTgt spid="39986"/>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nodeType="clickEffect">
                                  <p:stCondLst>
                                    <p:cond delay="0"/>
                                  </p:stCondLst>
                                  <p:childTnLst>
                                    <p:set>
                                      <p:cBhvr>
                                        <p:cTn id="48" dur="1" fill="hold">
                                          <p:stCondLst>
                                            <p:cond delay="0"/>
                                          </p:stCondLst>
                                        </p:cTn>
                                        <p:tgtEl>
                                          <p:spTgt spid="39959"/>
                                        </p:tgtEl>
                                        <p:attrNameLst>
                                          <p:attrName>style.visibility</p:attrName>
                                        </p:attrNameLst>
                                      </p:cBhvr>
                                      <p:to>
                                        <p:strVal val="visible"/>
                                      </p:to>
                                    </p:set>
                                    <p:animEffect transition="in" filter="wipe(left)">
                                      <p:cBhvr>
                                        <p:cTn id="49" dur="500"/>
                                        <p:tgtEl>
                                          <p:spTgt spid="39959"/>
                                        </p:tgtEl>
                                      </p:cBhvr>
                                    </p:animEffect>
                                  </p:childTnLst>
                                </p:cTn>
                              </p:par>
                            </p:childTnLst>
                          </p:cTn>
                        </p:par>
                        <p:par>
                          <p:cTn id="50" fill="hold" nodeType="afterGroup">
                            <p:stCondLst>
                              <p:cond delay="500"/>
                            </p:stCondLst>
                            <p:childTnLst>
                              <p:par>
                                <p:cTn id="51" presetID="9" presetClass="entr" presetSubtype="0" fill="hold" nodeType="afterEffect">
                                  <p:stCondLst>
                                    <p:cond delay="0"/>
                                  </p:stCondLst>
                                  <p:childTnLst>
                                    <p:set>
                                      <p:cBhvr>
                                        <p:cTn id="52" dur="1" fill="hold">
                                          <p:stCondLst>
                                            <p:cond delay="0"/>
                                          </p:stCondLst>
                                        </p:cTn>
                                        <p:tgtEl>
                                          <p:spTgt spid="39961"/>
                                        </p:tgtEl>
                                        <p:attrNameLst>
                                          <p:attrName>style.visibility</p:attrName>
                                        </p:attrNameLst>
                                      </p:cBhvr>
                                      <p:to>
                                        <p:strVal val="visible"/>
                                      </p:to>
                                    </p:set>
                                    <p:animEffect transition="in" filter="dissolve">
                                      <p:cBhvr>
                                        <p:cTn id="53" dur="500"/>
                                        <p:tgtEl>
                                          <p:spTgt spid="39961"/>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2" presetClass="entr" presetSubtype="4" fill="hold" nodeType="clickEffect">
                                  <p:stCondLst>
                                    <p:cond delay="0"/>
                                  </p:stCondLst>
                                  <p:childTnLst>
                                    <p:set>
                                      <p:cBhvr>
                                        <p:cTn id="57" dur="1" fill="hold">
                                          <p:stCondLst>
                                            <p:cond delay="0"/>
                                          </p:stCondLst>
                                        </p:cTn>
                                        <p:tgtEl>
                                          <p:spTgt spid="39963"/>
                                        </p:tgtEl>
                                        <p:attrNameLst>
                                          <p:attrName>style.visibility</p:attrName>
                                        </p:attrNameLst>
                                      </p:cBhvr>
                                      <p:to>
                                        <p:strVal val="visible"/>
                                      </p:to>
                                    </p:set>
                                    <p:animEffect transition="in" filter="wipe(down)">
                                      <p:cBhvr>
                                        <p:cTn id="58" dur="500"/>
                                        <p:tgtEl>
                                          <p:spTgt spid="39963"/>
                                        </p:tgtEl>
                                      </p:cBhvr>
                                    </p:animEffect>
                                  </p:childTnLst>
                                </p:cTn>
                              </p:par>
                            </p:childTnLst>
                          </p:cTn>
                        </p:par>
                        <p:par>
                          <p:cTn id="59" fill="hold" nodeType="afterGroup">
                            <p:stCondLst>
                              <p:cond delay="500"/>
                            </p:stCondLst>
                            <p:childTnLst>
                              <p:par>
                                <p:cTn id="60" presetID="9" presetClass="entr" presetSubtype="0" fill="hold" nodeType="afterEffect">
                                  <p:stCondLst>
                                    <p:cond delay="0"/>
                                  </p:stCondLst>
                                  <p:childTnLst>
                                    <p:set>
                                      <p:cBhvr>
                                        <p:cTn id="61" dur="1" fill="hold">
                                          <p:stCondLst>
                                            <p:cond delay="0"/>
                                          </p:stCondLst>
                                        </p:cTn>
                                        <p:tgtEl>
                                          <p:spTgt spid="39988"/>
                                        </p:tgtEl>
                                        <p:attrNameLst>
                                          <p:attrName>style.visibility</p:attrName>
                                        </p:attrNameLst>
                                      </p:cBhvr>
                                      <p:to>
                                        <p:strVal val="visible"/>
                                      </p:to>
                                    </p:set>
                                    <p:animEffect transition="in" filter="dissolve">
                                      <p:cBhvr>
                                        <p:cTn id="62" dur="500"/>
                                        <p:tgtEl>
                                          <p:spTgt spid="39988"/>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8" fill="hold" nodeType="clickEffect">
                                  <p:stCondLst>
                                    <p:cond delay="0"/>
                                  </p:stCondLst>
                                  <p:childTnLst>
                                    <p:set>
                                      <p:cBhvr>
                                        <p:cTn id="66" dur="1" fill="hold">
                                          <p:stCondLst>
                                            <p:cond delay="0"/>
                                          </p:stCondLst>
                                        </p:cTn>
                                        <p:tgtEl>
                                          <p:spTgt spid="39970"/>
                                        </p:tgtEl>
                                        <p:attrNameLst>
                                          <p:attrName>style.visibility</p:attrName>
                                        </p:attrNameLst>
                                      </p:cBhvr>
                                      <p:to>
                                        <p:strVal val="visible"/>
                                      </p:to>
                                    </p:set>
                                    <p:animEffect transition="in" filter="wipe(left)">
                                      <p:cBhvr>
                                        <p:cTn id="67" dur="500"/>
                                        <p:tgtEl>
                                          <p:spTgt spid="39970"/>
                                        </p:tgtEl>
                                      </p:cBhvr>
                                    </p:animEffect>
                                  </p:childTnLst>
                                </p:cTn>
                              </p:par>
                            </p:childTnLst>
                          </p:cTn>
                        </p:par>
                        <p:par>
                          <p:cTn id="68" fill="hold" nodeType="afterGroup">
                            <p:stCondLst>
                              <p:cond delay="500"/>
                            </p:stCondLst>
                            <p:childTnLst>
                              <p:par>
                                <p:cTn id="69" presetID="9" presetClass="entr" presetSubtype="0" fill="hold" nodeType="afterEffect">
                                  <p:stCondLst>
                                    <p:cond delay="0"/>
                                  </p:stCondLst>
                                  <p:childTnLst>
                                    <p:set>
                                      <p:cBhvr>
                                        <p:cTn id="70" dur="1" fill="hold">
                                          <p:stCondLst>
                                            <p:cond delay="0"/>
                                          </p:stCondLst>
                                        </p:cTn>
                                        <p:tgtEl>
                                          <p:spTgt spid="39967"/>
                                        </p:tgtEl>
                                        <p:attrNameLst>
                                          <p:attrName>style.visibility</p:attrName>
                                        </p:attrNameLst>
                                      </p:cBhvr>
                                      <p:to>
                                        <p:strVal val="visible"/>
                                      </p:to>
                                    </p:set>
                                    <p:animEffect transition="in" filter="dissolve">
                                      <p:cBhvr>
                                        <p:cTn id="71" dur="500"/>
                                        <p:tgtEl>
                                          <p:spTgt spid="39967"/>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22" presetClass="entr" presetSubtype="4" fill="hold" nodeType="clickEffect">
                                  <p:stCondLst>
                                    <p:cond delay="0"/>
                                  </p:stCondLst>
                                  <p:childTnLst>
                                    <p:set>
                                      <p:cBhvr>
                                        <p:cTn id="75" dur="1" fill="hold">
                                          <p:stCondLst>
                                            <p:cond delay="0"/>
                                          </p:stCondLst>
                                        </p:cTn>
                                        <p:tgtEl>
                                          <p:spTgt spid="39972"/>
                                        </p:tgtEl>
                                        <p:attrNameLst>
                                          <p:attrName>style.visibility</p:attrName>
                                        </p:attrNameLst>
                                      </p:cBhvr>
                                      <p:to>
                                        <p:strVal val="visible"/>
                                      </p:to>
                                    </p:set>
                                    <p:animEffect transition="in" filter="wipe(down)">
                                      <p:cBhvr>
                                        <p:cTn id="76" dur="500"/>
                                        <p:tgtEl>
                                          <p:spTgt spid="39972"/>
                                        </p:tgtEl>
                                      </p:cBhvr>
                                    </p:animEffect>
                                  </p:childTnLst>
                                </p:cTn>
                              </p:par>
                            </p:childTnLst>
                          </p:cTn>
                        </p:par>
                        <p:par>
                          <p:cTn id="77" fill="hold" nodeType="afterGroup">
                            <p:stCondLst>
                              <p:cond delay="500"/>
                            </p:stCondLst>
                            <p:childTnLst>
                              <p:par>
                                <p:cTn id="78" presetID="9" presetClass="entr" presetSubtype="0" fill="hold" nodeType="afterEffect">
                                  <p:stCondLst>
                                    <p:cond delay="0"/>
                                  </p:stCondLst>
                                  <p:childTnLst>
                                    <p:set>
                                      <p:cBhvr>
                                        <p:cTn id="79" dur="1" fill="hold">
                                          <p:stCondLst>
                                            <p:cond delay="0"/>
                                          </p:stCondLst>
                                        </p:cTn>
                                        <p:tgtEl>
                                          <p:spTgt spid="39990"/>
                                        </p:tgtEl>
                                        <p:attrNameLst>
                                          <p:attrName>style.visibility</p:attrName>
                                        </p:attrNameLst>
                                      </p:cBhvr>
                                      <p:to>
                                        <p:strVal val="visible"/>
                                      </p:to>
                                    </p:set>
                                    <p:animEffect transition="in" filter="dissolve">
                                      <p:cBhvr>
                                        <p:cTn id="80" dur="500"/>
                                        <p:tgtEl>
                                          <p:spTgt spid="39990"/>
                                        </p:tgtEl>
                                      </p:cBhvr>
                                    </p:animEffect>
                                  </p:childTnLst>
                                </p:cTn>
                              </p:par>
                            </p:childTnLst>
                          </p:cTn>
                        </p:par>
                        <p:par>
                          <p:cTn id="81" fill="hold" nodeType="afterGroup">
                            <p:stCondLst>
                              <p:cond delay="1000"/>
                            </p:stCondLst>
                            <p:childTnLst>
                              <p:par>
                                <p:cTn id="82" presetID="22" presetClass="entr" presetSubtype="8" fill="hold" nodeType="afterEffect">
                                  <p:stCondLst>
                                    <p:cond delay="0"/>
                                  </p:stCondLst>
                                  <p:childTnLst>
                                    <p:set>
                                      <p:cBhvr>
                                        <p:cTn id="83" dur="1" fill="hold">
                                          <p:stCondLst>
                                            <p:cond delay="0"/>
                                          </p:stCondLst>
                                        </p:cTn>
                                        <p:tgtEl>
                                          <p:spTgt spid="39976"/>
                                        </p:tgtEl>
                                        <p:attrNameLst>
                                          <p:attrName>style.visibility</p:attrName>
                                        </p:attrNameLst>
                                      </p:cBhvr>
                                      <p:to>
                                        <p:strVal val="visible"/>
                                      </p:to>
                                    </p:set>
                                    <p:animEffect transition="in" filter="wipe(left)">
                                      <p:cBhvr>
                                        <p:cTn id="84" dur="500"/>
                                        <p:tgtEl>
                                          <p:spTgt spid="39976"/>
                                        </p:tgtEl>
                                      </p:cBhvr>
                                    </p:animEffect>
                                  </p:childTnLst>
                                </p:cTn>
                              </p:par>
                            </p:childTnLst>
                          </p:cTn>
                        </p:par>
                        <p:par>
                          <p:cTn id="85" fill="hold" nodeType="afterGroup">
                            <p:stCondLst>
                              <p:cond delay="1500"/>
                            </p:stCondLst>
                            <p:childTnLst>
                              <p:par>
                                <p:cTn id="86" presetID="9" presetClass="entr" presetSubtype="0" fill="hold" nodeType="afterEffect">
                                  <p:stCondLst>
                                    <p:cond delay="0"/>
                                  </p:stCondLst>
                                  <p:childTnLst>
                                    <p:set>
                                      <p:cBhvr>
                                        <p:cTn id="87" dur="1" fill="hold">
                                          <p:stCondLst>
                                            <p:cond delay="0"/>
                                          </p:stCondLst>
                                        </p:cTn>
                                        <p:tgtEl>
                                          <p:spTgt spid="39978"/>
                                        </p:tgtEl>
                                        <p:attrNameLst>
                                          <p:attrName>style.visibility</p:attrName>
                                        </p:attrNameLst>
                                      </p:cBhvr>
                                      <p:to>
                                        <p:strVal val="visible"/>
                                      </p:to>
                                    </p:set>
                                    <p:animEffect transition="in" filter="dissolve">
                                      <p:cBhvr>
                                        <p:cTn id="88" dur="500"/>
                                        <p:tgtEl>
                                          <p:spTgt spid="39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93"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dirty="0"/>
          </a:p>
        </p:txBody>
      </p:sp>
      <p:sp>
        <p:nvSpPr>
          <p:cNvPr id="3" name="2 Marcador de contenido"/>
          <p:cNvSpPr>
            <a:spLocks noGrp="1"/>
          </p:cNvSpPr>
          <p:nvPr>
            <p:ph idx="1"/>
          </p:nvPr>
        </p:nvSpPr>
        <p:spPr/>
        <p:txBody>
          <a:bodyPr/>
          <a:lstStyle/>
          <a:p>
            <a:pPr marL="114300" indent="0">
              <a:buNone/>
            </a:pPr>
            <a:endParaRPr lang="es-C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05472"/>
            <a:ext cx="3657219"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35781"/>
            <a:ext cx="2964615" cy="3543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088" y="3140968"/>
            <a:ext cx="3384376"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871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0" y="0"/>
            <a:ext cx="9525000" cy="1431925"/>
          </a:xfrm>
        </p:spPr>
        <p:txBody>
          <a:bodyPr/>
          <a:lstStyle/>
          <a:p>
            <a:pPr marL="1117600" indent="-1117600"/>
            <a:r>
              <a:rPr lang="en-US"/>
              <a:t>Summary of Darwin’s Theory</a:t>
            </a:r>
          </a:p>
        </p:txBody>
      </p:sp>
      <p:sp>
        <p:nvSpPr>
          <p:cNvPr id="30723" name="Rectangle 3"/>
          <p:cNvSpPr>
            <a:spLocks noChangeArrowheads="1"/>
          </p:cNvSpPr>
          <p:nvPr/>
        </p:nvSpPr>
        <p:spPr bwMode="auto">
          <a:xfrm>
            <a:off x="914400" y="14478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990600" lvl="1" indent="-533400" eaLnBrk="1" hangingPunct="1">
              <a:spcBef>
                <a:spcPct val="20000"/>
              </a:spcBef>
              <a:buClr>
                <a:schemeClr val="accent2"/>
              </a:buClr>
              <a:buFont typeface="Wingdings" pitchFamily="-112" charset="2"/>
              <a:buNone/>
            </a:pPr>
            <a:endParaRPr lang="es-CO" sz="2400" b="1">
              <a:effectLst>
                <a:outerShdw blurRad="38100" dist="38100" dir="2700000" algn="tl">
                  <a:srgbClr val="000000"/>
                </a:outerShdw>
              </a:effectLst>
            </a:endParaRPr>
          </a:p>
        </p:txBody>
      </p:sp>
      <p:sp>
        <p:nvSpPr>
          <p:cNvPr id="30724" name="Rectangle 4"/>
          <p:cNvSpPr>
            <a:spLocks noGrp="1" noRot="1" noChangeArrowheads="1"/>
          </p:cNvSpPr>
          <p:nvPr>
            <p:ph type="body" idx="1"/>
          </p:nvPr>
        </p:nvSpPr>
        <p:spPr>
          <a:xfrm>
            <a:off x="457200" y="1600200"/>
            <a:ext cx="8007350" cy="4191000"/>
          </a:xfrm>
        </p:spPr>
        <p:txBody>
          <a:bodyPr/>
          <a:lstStyle/>
          <a:p>
            <a:pPr>
              <a:buFont typeface="Wingdings" pitchFamily="-112" charset="2"/>
              <a:buNone/>
            </a:pPr>
            <a:r>
              <a:rPr lang="en-US" sz="2800" b="1"/>
              <a:t>1. Organisms differ; variation is inherited</a:t>
            </a:r>
          </a:p>
          <a:p>
            <a:pPr>
              <a:buFont typeface="Wingdings" pitchFamily="-112" charset="2"/>
              <a:buNone/>
            </a:pPr>
            <a:r>
              <a:rPr lang="en-US" sz="2800" b="1"/>
              <a:t>2. Organisms produce more offspring than survive</a:t>
            </a:r>
          </a:p>
          <a:p>
            <a:pPr>
              <a:buFont typeface="Wingdings" pitchFamily="-112" charset="2"/>
              <a:buNone/>
            </a:pPr>
            <a:r>
              <a:rPr lang="en-US" sz="2800" b="1"/>
              <a:t>3. Organisms compete for resources</a:t>
            </a:r>
          </a:p>
          <a:p>
            <a:pPr>
              <a:buFont typeface="Wingdings" pitchFamily="-112" charset="2"/>
              <a:buNone/>
            </a:pPr>
            <a:r>
              <a:rPr lang="en-US" sz="2800" b="1"/>
              <a:t>4. Organisms with advantages survive to pass those advantages to their children</a:t>
            </a:r>
          </a:p>
          <a:p>
            <a:pPr>
              <a:buFont typeface="Wingdings" pitchFamily="-112" charset="2"/>
              <a:buNone/>
            </a:pPr>
            <a:r>
              <a:rPr lang="en-US" sz="2800" b="1"/>
              <a:t>5. Species alive today are descended with modifications from common ancestors</a:t>
            </a:r>
          </a:p>
        </p:txBody>
      </p:sp>
    </p:spTree>
    <p:extLst>
      <p:ext uri="{BB962C8B-B14F-4D97-AF65-F5344CB8AC3E}">
        <p14:creationId xmlns:p14="http://schemas.microsoft.com/office/powerpoint/2010/main" val="21531579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Mechanism </a:t>
            </a:r>
            <a:r>
              <a:rPr lang="en-US" dirty="0" smtClean="0"/>
              <a:t>(1): </a:t>
            </a:r>
            <a:r>
              <a:rPr lang="en-US" dirty="0" smtClean="0"/>
              <a:t>DNA</a:t>
            </a:r>
          </a:p>
        </p:txBody>
      </p:sp>
      <p:pic>
        <p:nvPicPr>
          <p:cNvPr id="18435" name="Content Placeholder 3" descr="WatsonCrick.jpg"/>
          <p:cNvPicPr>
            <a:picLocks noGrp="1" noChangeAspect="1"/>
          </p:cNvPicPr>
          <p:nvPr>
            <p:ph idx="1"/>
          </p:nvPr>
        </p:nvPicPr>
        <p:blipFill>
          <a:blip r:embed="rId3">
            <a:extLst>
              <a:ext uri="{28A0092B-C50C-407E-A947-70E740481C1C}">
                <a14:useLocalDpi xmlns:a14="http://schemas.microsoft.com/office/drawing/2010/main" val="0"/>
              </a:ext>
            </a:extLst>
          </a:blip>
          <a:srcRect l="-591" r="-591"/>
          <a:stretch>
            <a:fillRect/>
          </a:stretch>
        </p:blipFill>
        <p:spPr>
          <a:xfrm>
            <a:off x="152400" y="1905000"/>
            <a:ext cx="3824288" cy="3824288"/>
          </a:xfrm>
        </p:spPr>
      </p:pic>
      <p:sp>
        <p:nvSpPr>
          <p:cNvPr id="18436" name="Rectangle 9"/>
          <p:cNvSpPr>
            <a:spLocks noChangeArrowheads="1"/>
          </p:cNvSpPr>
          <p:nvPr/>
        </p:nvSpPr>
        <p:spPr bwMode="auto">
          <a:xfrm>
            <a:off x="457200" y="5486400"/>
            <a:ext cx="3200400" cy="838200"/>
          </a:xfrm>
          <a:prstGeom prst="rect">
            <a:avLst/>
          </a:prstGeom>
          <a:solidFill>
            <a:schemeClr val="accent1"/>
          </a:solidFill>
          <a:ln w="9525">
            <a:solidFill>
              <a:schemeClr val="tx1"/>
            </a:solidFill>
            <a:round/>
            <a:headEnd/>
            <a:tailEnd/>
          </a:ln>
        </p:spPr>
        <p:txBody>
          <a:bodyPr/>
          <a:lstStyle/>
          <a:p>
            <a:r>
              <a:rPr lang="en-US"/>
              <a:t>Watson and Crick and their model of DNA</a:t>
            </a:r>
          </a:p>
        </p:txBody>
      </p:sp>
      <p:sp>
        <p:nvSpPr>
          <p:cNvPr id="18437" name="Rectangle 5"/>
          <p:cNvSpPr>
            <a:spLocks noChangeArrowheads="1"/>
          </p:cNvSpPr>
          <p:nvPr/>
        </p:nvSpPr>
        <p:spPr bwMode="auto">
          <a:xfrm>
            <a:off x="1752600" y="6400800"/>
            <a:ext cx="457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www.chem.ucsb.edu/~kalju/chem110L/public/tutorial/images/WatsonCrick.jpg</a:t>
            </a:r>
          </a:p>
          <a:p>
            <a:r>
              <a:rPr lang="en-US" sz="900"/>
              <a:t>en.wikipedia.org/wiki/DNA</a:t>
            </a:r>
          </a:p>
        </p:txBody>
      </p:sp>
      <p:pic>
        <p:nvPicPr>
          <p:cNvPr id="18438" name="Picture 6" descr="Dna-split.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1905000"/>
            <a:ext cx="19780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Rectangle 9"/>
          <p:cNvSpPr>
            <a:spLocks noChangeArrowheads="1"/>
          </p:cNvSpPr>
          <p:nvPr/>
        </p:nvSpPr>
        <p:spPr bwMode="auto">
          <a:xfrm>
            <a:off x="4038600" y="5486400"/>
            <a:ext cx="1752600" cy="838200"/>
          </a:xfrm>
          <a:prstGeom prst="rect">
            <a:avLst/>
          </a:prstGeom>
          <a:solidFill>
            <a:schemeClr val="accent1"/>
          </a:solidFill>
          <a:ln w="9525">
            <a:solidFill>
              <a:schemeClr val="tx1"/>
            </a:solidFill>
            <a:round/>
            <a:headEnd/>
            <a:tailEnd/>
          </a:ln>
        </p:spPr>
        <p:txBody>
          <a:bodyPr/>
          <a:lstStyle/>
          <a:p>
            <a:r>
              <a:rPr lang="en-US"/>
              <a:t>      DNA  replication</a:t>
            </a:r>
          </a:p>
        </p:txBody>
      </p:sp>
      <p:sp>
        <p:nvSpPr>
          <p:cNvPr id="18440" name="TextBox 8"/>
          <p:cNvSpPr txBox="1">
            <a:spLocks noChangeArrowheads="1"/>
          </p:cNvSpPr>
          <p:nvPr/>
        </p:nvSpPr>
        <p:spPr bwMode="auto">
          <a:xfrm>
            <a:off x="5943600" y="1628800"/>
            <a:ext cx="2516832"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endParaRPr lang="en-US" dirty="0" smtClean="0"/>
          </a:p>
          <a:p>
            <a:pPr>
              <a:buFont typeface="Arial" charset="0"/>
              <a:buChar char="•"/>
            </a:pPr>
            <a:r>
              <a:rPr lang="en-US" dirty="0" smtClean="0"/>
              <a:t> The </a:t>
            </a:r>
            <a:r>
              <a:rPr lang="en-US" dirty="0">
                <a:solidFill>
                  <a:srgbClr val="FF0000"/>
                </a:solidFill>
              </a:rPr>
              <a:t>double-helix </a:t>
            </a:r>
            <a:r>
              <a:rPr lang="en-US" dirty="0" smtClean="0"/>
              <a:t>structure of DNA </a:t>
            </a:r>
            <a:r>
              <a:rPr lang="en-US" dirty="0" smtClean="0"/>
              <a:t>shows how genetic information </a:t>
            </a:r>
            <a:r>
              <a:rPr lang="en-US" dirty="0"/>
              <a:t>is transferred </a:t>
            </a:r>
            <a:r>
              <a:rPr lang="en-US" dirty="0" smtClean="0"/>
              <a:t>from </a:t>
            </a:r>
            <a:r>
              <a:rPr lang="en-US" dirty="0"/>
              <a:t>one cell to another </a:t>
            </a:r>
            <a:r>
              <a:rPr lang="en-US" dirty="0" smtClean="0">
                <a:solidFill>
                  <a:srgbClr val="FF0000"/>
                </a:solidFill>
              </a:rPr>
              <a:t>almost </a:t>
            </a:r>
            <a:r>
              <a:rPr lang="en-US" dirty="0"/>
              <a:t>without error.</a:t>
            </a:r>
          </a:p>
        </p:txBody>
      </p:sp>
    </p:spTree>
    <p:extLst>
      <p:ext uri="{BB962C8B-B14F-4D97-AF65-F5344CB8AC3E}">
        <p14:creationId xmlns:p14="http://schemas.microsoft.com/office/powerpoint/2010/main" val="1897389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14354" y="260648"/>
            <a:ext cx="7772400" cy="990600"/>
          </a:xfrm>
        </p:spPr>
        <p:txBody>
          <a:bodyPr/>
          <a:lstStyle/>
          <a:p>
            <a:r>
              <a:rPr lang="en-US" dirty="0" smtClean="0"/>
              <a:t>Mechanism </a:t>
            </a:r>
            <a:r>
              <a:rPr lang="en-US" dirty="0" smtClean="0"/>
              <a:t>(2): </a:t>
            </a:r>
            <a:r>
              <a:rPr lang="en-US" dirty="0" smtClean="0"/>
              <a:t>Mutation</a:t>
            </a:r>
          </a:p>
        </p:txBody>
      </p:sp>
      <p:sp>
        <p:nvSpPr>
          <p:cNvPr id="19459" name="Rectangle 3"/>
          <p:cNvSpPr>
            <a:spLocks noChangeArrowheads="1"/>
          </p:cNvSpPr>
          <p:nvPr/>
        </p:nvSpPr>
        <p:spPr bwMode="auto">
          <a:xfrm>
            <a:off x="1600200" y="6551613"/>
            <a:ext cx="75438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upload.wikimedia.org/wikipedia/commons/7/79/Types-of-mutation.png 		humansystemstherapeutics.com/bb.htm</a:t>
            </a:r>
          </a:p>
        </p:txBody>
      </p:sp>
      <p:pic>
        <p:nvPicPr>
          <p:cNvPr id="19460" name="Picture 4" descr="Types-of-mutation.png"/>
          <p:cNvPicPr>
            <a:picLocks noChangeAspect="1"/>
          </p:cNvPicPr>
          <p:nvPr/>
        </p:nvPicPr>
        <p:blipFill>
          <a:blip r:embed="rId3">
            <a:extLst>
              <a:ext uri="{28A0092B-C50C-407E-A947-70E740481C1C}">
                <a14:useLocalDpi xmlns:a14="http://schemas.microsoft.com/office/drawing/2010/main" val="0"/>
              </a:ext>
            </a:extLst>
          </a:blip>
          <a:srcRect b="31337"/>
          <a:stretch>
            <a:fillRect/>
          </a:stretch>
        </p:blipFill>
        <p:spPr bwMode="auto">
          <a:xfrm>
            <a:off x="152400" y="2209800"/>
            <a:ext cx="2678113" cy="415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5"/>
          <p:cNvSpPr>
            <a:spLocks noChangeArrowheads="1"/>
          </p:cNvSpPr>
          <p:nvPr/>
        </p:nvSpPr>
        <p:spPr bwMode="auto">
          <a:xfrm>
            <a:off x="152400" y="1828800"/>
            <a:ext cx="2667000" cy="533400"/>
          </a:xfrm>
          <a:prstGeom prst="rect">
            <a:avLst/>
          </a:prstGeom>
          <a:solidFill>
            <a:schemeClr val="accent1"/>
          </a:solidFill>
          <a:ln w="9525">
            <a:solidFill>
              <a:schemeClr val="tx1"/>
            </a:solidFill>
            <a:round/>
            <a:headEnd/>
            <a:tailEnd/>
          </a:ln>
        </p:spPr>
        <p:txBody>
          <a:bodyPr/>
          <a:lstStyle/>
          <a:p>
            <a:r>
              <a:rPr lang="en-US"/>
              <a:t>Types of mutation</a:t>
            </a:r>
          </a:p>
        </p:txBody>
      </p:sp>
      <p:pic>
        <p:nvPicPr>
          <p:cNvPr id="19462" name="Picture 7" descr="fruitfl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1752600"/>
            <a:ext cx="20574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Rectangle 9"/>
          <p:cNvSpPr>
            <a:spLocks noChangeArrowheads="1"/>
          </p:cNvSpPr>
          <p:nvPr/>
        </p:nvSpPr>
        <p:spPr bwMode="auto">
          <a:xfrm>
            <a:off x="6934200" y="4114800"/>
            <a:ext cx="2057400" cy="533400"/>
          </a:xfrm>
          <a:prstGeom prst="rect">
            <a:avLst/>
          </a:prstGeom>
          <a:solidFill>
            <a:schemeClr val="accent1"/>
          </a:solidFill>
          <a:ln w="9525">
            <a:solidFill>
              <a:schemeClr val="tx1"/>
            </a:solidFill>
            <a:round/>
            <a:headEnd/>
            <a:tailEnd/>
          </a:ln>
        </p:spPr>
        <p:txBody>
          <a:bodyPr/>
          <a:lstStyle/>
          <a:p>
            <a:r>
              <a:rPr lang="en-US"/>
              <a:t>Mutant fruitfly</a:t>
            </a:r>
          </a:p>
        </p:txBody>
      </p:sp>
      <p:sp>
        <p:nvSpPr>
          <p:cNvPr id="19464" name="Rectangle 7"/>
          <p:cNvSpPr>
            <a:spLocks noChangeArrowheads="1"/>
          </p:cNvSpPr>
          <p:nvPr/>
        </p:nvSpPr>
        <p:spPr bwMode="auto">
          <a:xfrm>
            <a:off x="6934200" y="1752600"/>
            <a:ext cx="2057400" cy="23622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9465" name="TextBox 10"/>
          <p:cNvSpPr txBox="1">
            <a:spLocks noChangeArrowheads="1"/>
          </p:cNvSpPr>
          <p:nvPr/>
        </p:nvSpPr>
        <p:spPr bwMode="auto">
          <a:xfrm>
            <a:off x="2895600" y="1752600"/>
            <a:ext cx="6253163"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a:t> However, occasional </a:t>
            </a:r>
          </a:p>
          <a:p>
            <a:r>
              <a:rPr lang="en-US"/>
              <a:t>  mutations or </a:t>
            </a:r>
            <a:r>
              <a:rPr lang="en-US">
                <a:solidFill>
                  <a:srgbClr val="FF0000"/>
                </a:solidFill>
              </a:rPr>
              <a:t>copying errors</a:t>
            </a:r>
            <a:r>
              <a:rPr lang="en-US"/>
              <a:t> </a:t>
            </a:r>
          </a:p>
          <a:p>
            <a:r>
              <a:rPr lang="en-US"/>
              <a:t>  can and do occur when </a:t>
            </a:r>
          </a:p>
          <a:p>
            <a:r>
              <a:rPr lang="en-US"/>
              <a:t>  DNA is replicated.</a:t>
            </a:r>
          </a:p>
          <a:p>
            <a:endParaRPr lang="en-US"/>
          </a:p>
          <a:p>
            <a:pPr>
              <a:buFont typeface="Arial" charset="0"/>
              <a:buChar char="•"/>
            </a:pPr>
            <a:r>
              <a:rPr lang="en-US"/>
              <a:t> Mutations may be caused</a:t>
            </a:r>
          </a:p>
          <a:p>
            <a:r>
              <a:rPr lang="en-US"/>
              <a:t>  by radiation, viruses, or</a:t>
            </a:r>
          </a:p>
          <a:p>
            <a:r>
              <a:rPr lang="en-US"/>
              <a:t>  carcinogens.</a:t>
            </a:r>
          </a:p>
          <a:p>
            <a:endParaRPr lang="en-US"/>
          </a:p>
          <a:p>
            <a:pPr>
              <a:buFont typeface="Arial" charset="0"/>
              <a:buChar char="•"/>
            </a:pPr>
            <a:r>
              <a:rPr lang="en-US"/>
              <a:t> Mutations are </a:t>
            </a:r>
            <a:r>
              <a:rPr lang="en-US">
                <a:solidFill>
                  <a:srgbClr val="FF0000"/>
                </a:solidFill>
              </a:rPr>
              <a:t>rare </a:t>
            </a:r>
            <a:r>
              <a:rPr lang="en-US"/>
              <a:t>and often have </a:t>
            </a:r>
          </a:p>
          <a:p>
            <a:r>
              <a:rPr lang="en-US">
                <a:solidFill>
                  <a:srgbClr val="FF0000"/>
                </a:solidFill>
              </a:rPr>
              <a:t>  damaging effects</a:t>
            </a:r>
            <a:r>
              <a:rPr lang="en-US"/>
              <a:t>. Consequently organisms </a:t>
            </a:r>
          </a:p>
          <a:p>
            <a:r>
              <a:rPr lang="en-US"/>
              <a:t>  have special enzymes whose job it is to </a:t>
            </a:r>
          </a:p>
          <a:p>
            <a:r>
              <a:rPr lang="en-US"/>
              <a:t>  repair faulty DNA.</a:t>
            </a:r>
          </a:p>
          <a:p>
            <a:endParaRPr lang="en-US"/>
          </a:p>
        </p:txBody>
      </p:sp>
    </p:spTree>
    <p:extLst>
      <p:ext uri="{BB962C8B-B14F-4D97-AF65-F5344CB8AC3E}">
        <p14:creationId xmlns:p14="http://schemas.microsoft.com/office/powerpoint/2010/main" val="17975640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Mechanism </a:t>
            </a:r>
            <a:r>
              <a:rPr lang="en-US" dirty="0" smtClean="0"/>
              <a:t>(</a:t>
            </a:r>
            <a:r>
              <a:rPr lang="en-US" dirty="0"/>
              <a:t>3</a:t>
            </a:r>
            <a:r>
              <a:rPr lang="en-US" dirty="0" smtClean="0"/>
              <a:t>): </a:t>
            </a:r>
            <a:r>
              <a:rPr lang="en-US" dirty="0" smtClean="0"/>
              <a:t>Variation</a:t>
            </a:r>
          </a:p>
        </p:txBody>
      </p:sp>
      <p:sp>
        <p:nvSpPr>
          <p:cNvPr id="20483" name="Rectangle 3"/>
          <p:cNvSpPr>
            <a:spLocks noChangeArrowheads="1"/>
          </p:cNvSpPr>
          <p:nvPr/>
        </p:nvSpPr>
        <p:spPr bwMode="auto">
          <a:xfrm>
            <a:off x="1524000" y="6477000"/>
            <a:ext cx="3810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majorityrights.com/index.php/weblog/comments/racial_variation_in_some_parts_of_the_skull_involved_in_chewing/</a:t>
            </a:r>
          </a:p>
        </p:txBody>
      </p:sp>
      <p:pic>
        <p:nvPicPr>
          <p:cNvPr id="20484" name="Picture 5" descr="zygomatics.jpg"/>
          <p:cNvPicPr>
            <a:picLocks noChangeAspect="1"/>
          </p:cNvPicPr>
          <p:nvPr/>
        </p:nvPicPr>
        <p:blipFill>
          <a:blip r:embed="rId3">
            <a:extLst>
              <a:ext uri="{28A0092B-C50C-407E-A947-70E740481C1C}">
                <a14:useLocalDpi xmlns:a14="http://schemas.microsoft.com/office/drawing/2010/main" val="0"/>
              </a:ext>
            </a:extLst>
          </a:blip>
          <a:srcRect t="38889"/>
          <a:stretch>
            <a:fillRect/>
          </a:stretch>
        </p:blipFill>
        <p:spPr bwMode="auto">
          <a:xfrm>
            <a:off x="360363" y="1981200"/>
            <a:ext cx="4745037"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Box 6"/>
          <p:cNvSpPr txBox="1">
            <a:spLocks noChangeArrowheads="1"/>
          </p:cNvSpPr>
          <p:nvPr/>
        </p:nvSpPr>
        <p:spPr bwMode="auto">
          <a:xfrm>
            <a:off x="5105400" y="1981200"/>
            <a:ext cx="342704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Nevertheless, some </a:t>
            </a:r>
          </a:p>
          <a:p>
            <a:r>
              <a:rPr lang="en-US" dirty="0"/>
              <a:t>  mutations will persist and </a:t>
            </a:r>
            <a:r>
              <a:rPr lang="en-US" dirty="0" smtClean="0"/>
              <a:t>increase </a:t>
            </a:r>
            <a:r>
              <a:rPr lang="en-US" dirty="0"/>
              <a:t>genetic </a:t>
            </a:r>
            <a:r>
              <a:rPr lang="en-US" dirty="0">
                <a:solidFill>
                  <a:srgbClr val="FF0000"/>
                </a:solidFill>
              </a:rPr>
              <a:t>variation</a:t>
            </a:r>
            <a:r>
              <a:rPr lang="en-US" dirty="0"/>
              <a:t> </a:t>
            </a:r>
            <a:r>
              <a:rPr lang="en-US" dirty="0" smtClean="0"/>
              <a:t>within </a:t>
            </a:r>
            <a:r>
              <a:rPr lang="en-US" dirty="0"/>
              <a:t>a population.</a:t>
            </a:r>
          </a:p>
          <a:p>
            <a:endParaRPr lang="en-US" dirty="0"/>
          </a:p>
          <a:p>
            <a:pPr>
              <a:buFont typeface="Arial" charset="0"/>
              <a:buChar char="•"/>
            </a:pPr>
            <a:r>
              <a:rPr lang="en-US" dirty="0"/>
              <a:t> Variants of a </a:t>
            </a:r>
            <a:r>
              <a:rPr lang="en-US" dirty="0" smtClean="0"/>
              <a:t>particular </a:t>
            </a:r>
            <a:r>
              <a:rPr lang="en-US" dirty="0"/>
              <a:t>gene are known as </a:t>
            </a:r>
            <a:r>
              <a:rPr lang="en-US" dirty="0" smtClean="0">
                <a:solidFill>
                  <a:srgbClr val="FF0000"/>
                </a:solidFill>
              </a:rPr>
              <a:t>alleles</a:t>
            </a:r>
            <a:r>
              <a:rPr lang="en-US" dirty="0" smtClean="0"/>
              <a:t>. </a:t>
            </a:r>
            <a:r>
              <a:rPr lang="en-US" dirty="0" smtClean="0">
                <a:solidFill>
                  <a:srgbClr val="000000"/>
                </a:solidFill>
              </a:rPr>
              <a:t>For </a:t>
            </a:r>
            <a:r>
              <a:rPr lang="en-US" dirty="0">
                <a:solidFill>
                  <a:srgbClr val="000000"/>
                </a:solidFill>
              </a:rPr>
              <a:t>example, the one </a:t>
            </a:r>
            <a:r>
              <a:rPr lang="en-US" dirty="0" smtClean="0">
                <a:solidFill>
                  <a:srgbClr val="000000"/>
                </a:solidFill>
              </a:rPr>
              <a:t>of the </a:t>
            </a:r>
            <a:r>
              <a:rPr lang="en-US" dirty="0">
                <a:solidFill>
                  <a:srgbClr val="000000"/>
                </a:solidFill>
              </a:rPr>
              <a:t>genes for hair </a:t>
            </a:r>
            <a:r>
              <a:rPr lang="en-US" dirty="0" err="1" smtClean="0">
                <a:solidFill>
                  <a:srgbClr val="000000"/>
                </a:solidFill>
              </a:rPr>
              <a:t>colour</a:t>
            </a:r>
            <a:r>
              <a:rPr lang="en-US" dirty="0">
                <a:solidFill>
                  <a:srgbClr val="000000"/>
                </a:solidFill>
              </a:rPr>
              <a:t> </a:t>
            </a:r>
            <a:r>
              <a:rPr lang="en-US" dirty="0" smtClean="0">
                <a:solidFill>
                  <a:srgbClr val="000000"/>
                </a:solidFill>
              </a:rPr>
              <a:t>comprises brown/blonde alleles</a:t>
            </a:r>
            <a:r>
              <a:rPr lang="en-US" dirty="0">
                <a:solidFill>
                  <a:srgbClr val="000000"/>
                </a:solidFill>
              </a:rPr>
              <a:t>.</a:t>
            </a:r>
            <a:endParaRPr lang="en-US" dirty="0">
              <a:solidFill>
                <a:srgbClr val="FF0000"/>
              </a:solidFill>
            </a:endParaRPr>
          </a:p>
        </p:txBody>
      </p:sp>
    </p:spTree>
    <p:extLst>
      <p:ext uri="{BB962C8B-B14F-4D97-AF65-F5344CB8AC3E}">
        <p14:creationId xmlns:p14="http://schemas.microsoft.com/office/powerpoint/2010/main" val="42831931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838200"/>
            <a:ext cx="9144000" cy="1143000"/>
          </a:xfrm>
        </p:spPr>
        <p:txBody>
          <a:bodyPr/>
          <a:lstStyle/>
          <a:p>
            <a:r>
              <a:rPr lang="en-US" dirty="0" smtClean="0"/>
              <a:t>Mechanism </a:t>
            </a:r>
            <a:r>
              <a:rPr lang="en-US" dirty="0" smtClean="0"/>
              <a:t>(4): </a:t>
            </a:r>
            <a:r>
              <a:rPr lang="en-US" dirty="0" smtClean="0"/>
              <a:t>Natural Selection</a:t>
            </a:r>
          </a:p>
        </p:txBody>
      </p:sp>
      <p:sp>
        <p:nvSpPr>
          <p:cNvPr id="21507" name="Content Placeholder 2"/>
          <p:cNvSpPr>
            <a:spLocks noGrp="1"/>
          </p:cNvSpPr>
          <p:nvPr>
            <p:ph idx="1"/>
          </p:nvPr>
        </p:nvSpPr>
        <p:spPr>
          <a:xfrm>
            <a:off x="304800" y="6172200"/>
            <a:ext cx="3581400" cy="381000"/>
          </a:xfrm>
        </p:spPr>
        <p:txBody>
          <a:bodyPr/>
          <a:lstStyle/>
          <a:p>
            <a:pPr>
              <a:buFontTx/>
              <a:buNone/>
            </a:pPr>
            <a:r>
              <a:rPr lang="en-US" sz="900" smtClean="0"/>
              <a:t>en.wikipedia.org/wiki/Image:Mutation_and_selection_diagram.svg</a:t>
            </a:r>
          </a:p>
          <a:p>
            <a:pPr>
              <a:buFontTx/>
              <a:buNone/>
            </a:pPr>
            <a:endParaRPr lang="en-US" sz="900" smtClean="0"/>
          </a:p>
        </p:txBody>
      </p:sp>
      <p:pic>
        <p:nvPicPr>
          <p:cNvPr id="21508" name="Picture 3" descr="331px-Mutation_and_selection_diagram.sv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819400"/>
            <a:ext cx="3492500"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Rectangle 4"/>
          <p:cNvSpPr>
            <a:spLocks noChangeArrowheads="1"/>
          </p:cNvSpPr>
          <p:nvPr/>
        </p:nvSpPr>
        <p:spPr bwMode="auto">
          <a:xfrm>
            <a:off x="4012799" y="2465614"/>
            <a:ext cx="4421832"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Font typeface="Arial" pitchFamily="34" charset="0"/>
              <a:buChar char="•"/>
            </a:pPr>
            <a:r>
              <a:rPr lang="en-US" sz="2200" dirty="0" smtClean="0"/>
              <a:t>Mutant </a:t>
            </a:r>
            <a:r>
              <a:rPr lang="en-US" sz="2200" dirty="0"/>
              <a:t>alleles spread through a  </a:t>
            </a:r>
          </a:p>
          <a:p>
            <a:r>
              <a:rPr lang="en-US" sz="2200" dirty="0"/>
              <a:t>  population by </a:t>
            </a:r>
            <a:r>
              <a:rPr lang="en-US" sz="2200" dirty="0">
                <a:solidFill>
                  <a:srgbClr val="FF0000"/>
                </a:solidFill>
              </a:rPr>
              <a:t>sexual reproduction</a:t>
            </a:r>
            <a:r>
              <a:rPr lang="en-US" sz="2200" dirty="0">
                <a:solidFill>
                  <a:srgbClr val="000000"/>
                </a:solidFill>
              </a:rPr>
              <a:t>.</a:t>
            </a:r>
          </a:p>
          <a:p>
            <a:endParaRPr lang="en-US" sz="2200" dirty="0">
              <a:solidFill>
                <a:srgbClr val="000000"/>
              </a:solidFill>
            </a:endParaRPr>
          </a:p>
          <a:p>
            <a:pPr>
              <a:buFont typeface="Arial" charset="0"/>
              <a:buChar char="•"/>
            </a:pPr>
            <a:r>
              <a:rPr lang="en-US" sz="2200" dirty="0">
                <a:solidFill>
                  <a:srgbClr val="000000"/>
                </a:solidFill>
              </a:rPr>
              <a:t> If an allele exerts a </a:t>
            </a:r>
            <a:r>
              <a:rPr lang="en-US" sz="2200" dirty="0">
                <a:solidFill>
                  <a:srgbClr val="FF0000"/>
                </a:solidFill>
              </a:rPr>
              <a:t>harmful </a:t>
            </a:r>
            <a:r>
              <a:rPr lang="en-US" sz="2200" dirty="0">
                <a:solidFill>
                  <a:srgbClr val="000000"/>
                </a:solidFill>
              </a:rPr>
              <a:t>effect, </a:t>
            </a:r>
          </a:p>
          <a:p>
            <a:r>
              <a:rPr lang="en-US" sz="2200" dirty="0">
                <a:solidFill>
                  <a:srgbClr val="000000"/>
                </a:solidFill>
              </a:rPr>
              <a:t>  it will reduce the ability of the</a:t>
            </a:r>
          </a:p>
          <a:p>
            <a:r>
              <a:rPr lang="en-US" sz="2200" dirty="0">
                <a:solidFill>
                  <a:srgbClr val="000000"/>
                </a:solidFill>
              </a:rPr>
              <a:t>  individual to reproduce and the </a:t>
            </a:r>
          </a:p>
          <a:p>
            <a:r>
              <a:rPr lang="en-US" sz="2200" dirty="0">
                <a:solidFill>
                  <a:srgbClr val="000000"/>
                </a:solidFill>
              </a:rPr>
              <a:t>  allele will probably be removed </a:t>
            </a:r>
          </a:p>
          <a:p>
            <a:r>
              <a:rPr lang="en-US" sz="2200" dirty="0">
                <a:solidFill>
                  <a:srgbClr val="000000"/>
                </a:solidFill>
              </a:rPr>
              <a:t>  from the population.</a:t>
            </a:r>
          </a:p>
          <a:p>
            <a:endParaRPr lang="en-US" sz="2200" dirty="0">
              <a:solidFill>
                <a:srgbClr val="000000"/>
              </a:solidFill>
            </a:endParaRPr>
          </a:p>
          <a:p>
            <a:pPr>
              <a:buFont typeface="Arial" charset="0"/>
              <a:buChar char="•"/>
            </a:pPr>
            <a:r>
              <a:rPr lang="en-US" sz="2200" dirty="0">
                <a:solidFill>
                  <a:srgbClr val="000000"/>
                </a:solidFill>
              </a:rPr>
              <a:t> In contrast, mutants with </a:t>
            </a:r>
            <a:r>
              <a:rPr lang="en-US" sz="2200" dirty="0">
                <a:solidFill>
                  <a:srgbClr val="FF0000"/>
                </a:solidFill>
              </a:rPr>
              <a:t>favorable</a:t>
            </a:r>
          </a:p>
          <a:p>
            <a:r>
              <a:rPr lang="en-US" sz="2200" dirty="0">
                <a:solidFill>
                  <a:srgbClr val="000000"/>
                </a:solidFill>
              </a:rPr>
              <a:t>  effects are preferentially passed on</a:t>
            </a:r>
          </a:p>
        </p:txBody>
      </p:sp>
      <p:sp>
        <p:nvSpPr>
          <p:cNvPr id="21510" name="Rectangle 6"/>
          <p:cNvSpPr>
            <a:spLocks noChangeArrowheads="1"/>
          </p:cNvSpPr>
          <p:nvPr/>
        </p:nvSpPr>
        <p:spPr bwMode="auto">
          <a:xfrm>
            <a:off x="228600" y="2590800"/>
            <a:ext cx="3657600" cy="35814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21511" name="Rectangle 6"/>
          <p:cNvSpPr>
            <a:spLocks noChangeArrowheads="1"/>
          </p:cNvSpPr>
          <p:nvPr/>
        </p:nvSpPr>
        <p:spPr bwMode="auto">
          <a:xfrm>
            <a:off x="381000" y="2209800"/>
            <a:ext cx="3276600" cy="533400"/>
          </a:xfrm>
          <a:prstGeom prst="rect">
            <a:avLst/>
          </a:prstGeom>
          <a:solidFill>
            <a:schemeClr val="accent1"/>
          </a:solidFill>
          <a:ln w="9525">
            <a:solidFill>
              <a:schemeClr val="tx1"/>
            </a:solidFill>
            <a:round/>
            <a:headEnd/>
            <a:tailEnd/>
          </a:ln>
        </p:spPr>
        <p:txBody>
          <a:bodyPr/>
          <a:lstStyle/>
          <a:p>
            <a:r>
              <a:rPr lang="en-US"/>
              <a:t>Selection of dark gene</a:t>
            </a:r>
          </a:p>
        </p:txBody>
      </p:sp>
    </p:spTree>
    <p:extLst>
      <p:ext uri="{BB962C8B-B14F-4D97-AF65-F5344CB8AC3E}">
        <p14:creationId xmlns:p14="http://schemas.microsoft.com/office/powerpoint/2010/main" val="38243913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0" y="2994"/>
            <a:ext cx="9144000" cy="1143000"/>
          </a:xfrm>
        </p:spPr>
        <p:txBody>
          <a:bodyPr/>
          <a:lstStyle/>
          <a:p>
            <a:r>
              <a:rPr lang="en-US" dirty="0" smtClean="0"/>
              <a:t>Mechanism </a:t>
            </a:r>
            <a:r>
              <a:rPr lang="en-US" dirty="0" smtClean="0"/>
              <a:t>(5): Microevolution (Speciation)</a:t>
            </a:r>
            <a:endParaRPr lang="en-US" dirty="0" smtClean="0"/>
          </a:p>
        </p:txBody>
      </p:sp>
      <p:sp>
        <p:nvSpPr>
          <p:cNvPr id="23555" name="Rectangle 3"/>
          <p:cNvSpPr>
            <a:spLocks noChangeArrowheads="1"/>
          </p:cNvSpPr>
          <p:nvPr/>
        </p:nvSpPr>
        <p:spPr bwMode="auto">
          <a:xfrm>
            <a:off x="1676400" y="6627813"/>
            <a:ext cx="4572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www.puppy-training-solutions.com/image-files/dog-breed-information.jpg</a:t>
            </a:r>
          </a:p>
        </p:txBody>
      </p:sp>
      <p:pic>
        <p:nvPicPr>
          <p:cNvPr id="23556" name="Picture 4" descr="dog-breed-informati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905000"/>
            <a:ext cx="3352800" cy="44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10"/>
          <p:cNvSpPr>
            <a:spLocks noChangeArrowheads="1"/>
          </p:cNvSpPr>
          <p:nvPr/>
        </p:nvSpPr>
        <p:spPr bwMode="auto">
          <a:xfrm>
            <a:off x="3581400" y="1876425"/>
            <a:ext cx="4879032" cy="412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endParaRPr lang="en-US" sz="2200" dirty="0"/>
          </a:p>
          <a:p>
            <a:pPr>
              <a:buFont typeface="Arial" charset="0"/>
              <a:buChar char="•"/>
            </a:pPr>
            <a:r>
              <a:rPr lang="en-US" sz="2200" dirty="0"/>
              <a:t> </a:t>
            </a:r>
            <a:r>
              <a:rPr lang="en-US" sz="2400" dirty="0"/>
              <a:t>Dogs have been </a:t>
            </a:r>
            <a:r>
              <a:rPr lang="en-US" sz="2400" dirty="0">
                <a:solidFill>
                  <a:srgbClr val="FF0000"/>
                </a:solidFill>
              </a:rPr>
              <a:t>artificially selected</a:t>
            </a:r>
          </a:p>
          <a:p>
            <a:r>
              <a:rPr lang="en-US" sz="2400" dirty="0"/>
              <a:t>  for certain characteristics for many </a:t>
            </a:r>
          </a:p>
          <a:p>
            <a:r>
              <a:rPr lang="en-US" sz="2400" dirty="0"/>
              <a:t>  years, and different breeds have </a:t>
            </a:r>
          </a:p>
          <a:p>
            <a:r>
              <a:rPr lang="en-US" sz="2400" dirty="0"/>
              <a:t>  different alleles.</a:t>
            </a:r>
          </a:p>
          <a:p>
            <a:r>
              <a:rPr lang="en-US" sz="2400" dirty="0"/>
              <a:t>  </a:t>
            </a:r>
          </a:p>
          <a:p>
            <a:pPr>
              <a:buFont typeface="Arial" charset="0"/>
              <a:buChar char="•"/>
            </a:pPr>
            <a:r>
              <a:rPr lang="en-US" sz="2400" dirty="0"/>
              <a:t> All breeds of dog belong to the same </a:t>
            </a:r>
            <a:r>
              <a:rPr lang="en-US" sz="2400" dirty="0" smtClean="0"/>
              <a:t>species</a:t>
            </a:r>
            <a:r>
              <a:rPr lang="en-US" sz="2400" dirty="0"/>
              <a:t>, </a:t>
            </a:r>
            <a:r>
              <a:rPr lang="en-US" sz="2400" i="1" dirty="0" err="1"/>
              <a:t>Canis</a:t>
            </a:r>
            <a:r>
              <a:rPr lang="en-US" sz="2400" i="1" dirty="0"/>
              <a:t> lupus</a:t>
            </a:r>
            <a:r>
              <a:rPr lang="en-US" sz="2400" dirty="0"/>
              <a:t> (the wolf) so this </a:t>
            </a:r>
            <a:r>
              <a:rPr lang="en-US" sz="2400" dirty="0" smtClean="0"/>
              <a:t>is </a:t>
            </a:r>
            <a:r>
              <a:rPr lang="en-US" sz="2400" dirty="0"/>
              <a:t>an example of </a:t>
            </a:r>
            <a:r>
              <a:rPr lang="en-US" sz="2400" dirty="0">
                <a:solidFill>
                  <a:srgbClr val="FF0000"/>
                </a:solidFill>
              </a:rPr>
              <a:t>Microevolution </a:t>
            </a:r>
            <a:r>
              <a:rPr lang="en-US" sz="2400" dirty="0"/>
              <a:t>as no </a:t>
            </a:r>
            <a:r>
              <a:rPr lang="en-US" sz="2400" dirty="0" smtClean="0"/>
              <a:t>new </a:t>
            </a:r>
            <a:r>
              <a:rPr lang="en-US" sz="2400" dirty="0"/>
              <a:t>species has resulted.</a:t>
            </a:r>
          </a:p>
        </p:txBody>
      </p:sp>
      <p:sp>
        <p:nvSpPr>
          <p:cNvPr id="23558" name="Rectangle 9"/>
          <p:cNvSpPr>
            <a:spLocks noChangeArrowheads="1"/>
          </p:cNvSpPr>
          <p:nvPr/>
        </p:nvSpPr>
        <p:spPr bwMode="auto">
          <a:xfrm>
            <a:off x="609600" y="6096000"/>
            <a:ext cx="2438400" cy="533400"/>
          </a:xfrm>
          <a:prstGeom prst="rect">
            <a:avLst/>
          </a:prstGeom>
          <a:solidFill>
            <a:schemeClr val="accent1"/>
          </a:solidFill>
          <a:ln w="9525">
            <a:solidFill>
              <a:schemeClr val="tx1"/>
            </a:solidFill>
            <a:round/>
            <a:headEnd/>
            <a:tailEnd/>
          </a:ln>
        </p:spPr>
        <p:txBody>
          <a:bodyPr/>
          <a:lstStyle/>
          <a:p>
            <a:r>
              <a:rPr lang="en-US"/>
              <a:t>Dogs are wolves</a:t>
            </a:r>
          </a:p>
        </p:txBody>
      </p:sp>
    </p:spTree>
    <p:extLst>
      <p:ext uri="{BB962C8B-B14F-4D97-AF65-F5344CB8AC3E}">
        <p14:creationId xmlns:p14="http://schemas.microsoft.com/office/powerpoint/2010/main" val="34511484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244</TotalTime>
  <Words>3127</Words>
  <Application>Microsoft Office PowerPoint</Application>
  <PresentationFormat>Presentación en pantalla (4:3)</PresentationFormat>
  <Paragraphs>212</Paragraphs>
  <Slides>23</Slides>
  <Notes>16</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Adyacencia</vt:lpstr>
      <vt:lpstr>Presentación de PowerPoint</vt:lpstr>
      <vt:lpstr>Lesson 15:  Evidence of  Evolution  </vt:lpstr>
      <vt:lpstr>Presentación de PowerPoint</vt:lpstr>
      <vt:lpstr>Summary of Darwin’s Theory</vt:lpstr>
      <vt:lpstr>Mechanism (1): DNA</vt:lpstr>
      <vt:lpstr>Mechanism (2): Mutation</vt:lpstr>
      <vt:lpstr>Mechanism (3): Variation</vt:lpstr>
      <vt:lpstr>Mechanism (4): Natural Selection</vt:lpstr>
      <vt:lpstr>Mechanism (5): Microevolution (Speciation)</vt:lpstr>
      <vt:lpstr>Mechanism (6): Macroevolution (Speciation)</vt:lpstr>
      <vt:lpstr>Mechanism (9): Speciation Today?</vt:lpstr>
      <vt:lpstr>Presentación de PowerPoint</vt:lpstr>
      <vt:lpstr>Evidence (1): Fossil Record</vt:lpstr>
      <vt:lpstr>Evidence (2): Transitional fossils</vt:lpstr>
      <vt:lpstr>Evidence (3): Biochemistry</vt:lpstr>
      <vt:lpstr>Evidence (4): Similar Genes</vt:lpstr>
      <vt:lpstr>Evidence (5): Comparative Anatomy</vt:lpstr>
      <vt:lpstr>Evidence (6): Homology</vt:lpstr>
      <vt:lpstr>Evidence (7): Vestigial Structures</vt:lpstr>
      <vt:lpstr>Evidence (8): Geography</vt:lpstr>
      <vt:lpstr>Incorrect evolutionary sequence</vt:lpstr>
      <vt:lpstr>Discussion</vt:lpstr>
      <vt:lpstr>‘Correct’ evolutionary sequence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14: Proving Darwin</dc:title>
  <dc:creator>USUARIO</dc:creator>
  <cp:lastModifiedBy>USUARIO</cp:lastModifiedBy>
  <cp:revision>18</cp:revision>
  <dcterms:created xsi:type="dcterms:W3CDTF">2012-10-23T15:59:54Z</dcterms:created>
  <dcterms:modified xsi:type="dcterms:W3CDTF">2012-10-26T16:41:48Z</dcterms:modified>
</cp:coreProperties>
</file>